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7"/>
  </p:notesMasterIdLst>
  <p:handoutMasterIdLst>
    <p:handoutMasterId r:id="rId18"/>
  </p:handoutMasterIdLst>
  <p:sldIdLst>
    <p:sldId id="600" r:id="rId2"/>
    <p:sldId id="612" r:id="rId3"/>
    <p:sldId id="677" r:id="rId4"/>
    <p:sldId id="678" r:id="rId5"/>
    <p:sldId id="680" r:id="rId6"/>
    <p:sldId id="662" r:id="rId7"/>
    <p:sldId id="663" r:id="rId8"/>
    <p:sldId id="664" r:id="rId9"/>
    <p:sldId id="665" r:id="rId10"/>
    <p:sldId id="666" r:id="rId11"/>
    <p:sldId id="667" r:id="rId12"/>
    <p:sldId id="679" r:id="rId13"/>
    <p:sldId id="668" r:id="rId14"/>
    <p:sldId id="669" r:id="rId15"/>
    <p:sldId id="661" r:id="rId16"/>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1AC13D1-5B79-460B-B941-2CA7D2CB9C66}">
          <p14:sldIdLst>
            <p14:sldId id="600"/>
            <p14:sldId id="612"/>
            <p14:sldId id="677"/>
            <p14:sldId id="678"/>
            <p14:sldId id="680"/>
            <p14:sldId id="662"/>
            <p14:sldId id="663"/>
            <p14:sldId id="664"/>
            <p14:sldId id="665"/>
            <p14:sldId id="666"/>
            <p14:sldId id="667"/>
            <p14:sldId id="679"/>
            <p14:sldId id="668"/>
            <p14:sldId id="669"/>
            <p14:sldId id="661"/>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autoAdjust="0"/>
    <p:restoredTop sz="92054" autoAdjust="0"/>
  </p:normalViewPr>
  <p:slideViewPr>
    <p:cSldViewPr>
      <p:cViewPr>
        <p:scale>
          <a:sx n="105" d="100"/>
          <a:sy n="105" d="100"/>
        </p:scale>
        <p:origin x="-90" y="13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fld id="{D38B9197-7BF9-44E2-858F-7FC6AC385030}" type="datetimeFigureOut">
              <a:rPr lang="en-US" smtClean="0"/>
              <a:t>4/27/2020</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fld id="{C6AA716B-22A6-499C-ABE4-C7B2191AED9C}" type="slidenum">
              <a:rPr lang="en-US" smtClean="0"/>
              <a:t>‹#›</a:t>
            </a:fld>
            <a:endParaRPr lang="en-US"/>
          </a:p>
        </p:txBody>
      </p:sp>
    </p:spTree>
    <p:extLst>
      <p:ext uri="{BB962C8B-B14F-4D97-AF65-F5344CB8AC3E}">
        <p14:creationId xmlns:p14="http://schemas.microsoft.com/office/powerpoint/2010/main" val="14139543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8313"/>
          </a:xfrm>
          <a:prstGeom prst="rect">
            <a:avLst/>
          </a:prstGeom>
        </p:spPr>
        <p:txBody>
          <a:bodyPr vert="horz" lIns="91440" tIns="45720" rIns="91440" bIns="45720" rtlCol="0"/>
          <a:lstStyle>
            <a:lvl1pPr algn="r">
              <a:defRPr sz="1200"/>
            </a:lvl1pPr>
          </a:lstStyle>
          <a:p>
            <a:fld id="{94CBAE66-48A6-4531-BD72-1DF28A9D2F7A}" type="datetimeFigureOut">
              <a:rPr lang="en-US" smtClean="0"/>
              <a:t>4/27/2020</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448175"/>
            <a:ext cx="5661025" cy="4213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83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8313"/>
          </a:xfrm>
          <a:prstGeom prst="rect">
            <a:avLst/>
          </a:prstGeom>
        </p:spPr>
        <p:txBody>
          <a:bodyPr vert="horz" lIns="91440" tIns="45720" rIns="91440" bIns="45720" rtlCol="0" anchor="b"/>
          <a:lstStyle>
            <a:lvl1pPr algn="r">
              <a:defRPr sz="1200"/>
            </a:lvl1pPr>
          </a:lstStyle>
          <a:p>
            <a:fld id="{285346B5-197A-432A-AACF-D454F60E122E}" type="slidenum">
              <a:rPr lang="en-US" smtClean="0"/>
              <a:t>‹#›</a:t>
            </a:fld>
            <a:endParaRPr lang="en-US"/>
          </a:p>
        </p:txBody>
      </p:sp>
    </p:spTree>
    <p:extLst>
      <p:ext uri="{BB962C8B-B14F-4D97-AF65-F5344CB8AC3E}">
        <p14:creationId xmlns:p14="http://schemas.microsoft.com/office/powerpoint/2010/main" val="3542167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150000"/>
              </a:lnSpc>
              <a:spcBef>
                <a:spcPts val="0"/>
              </a:spcBef>
              <a:spcAft>
                <a:spcPts val="800"/>
              </a:spcAft>
            </a:pPr>
            <a:r>
              <a:rPr lang="en-US" sz="1200" dirty="0" smtClean="0">
                <a:effectLst/>
                <a:latin typeface="Times New Roman"/>
                <a:ea typeface="Calibri"/>
                <a:cs typeface="Times New Roman"/>
              </a:rPr>
              <a:t>General Motors Company (GMC) is a multinational corporation established in 1908 with headquarters in Detroit, U.S. GMC designs, builds, markets, and distributes vehicles and automobile parts and accessories, and financial services</a:t>
            </a:r>
            <a:r>
              <a:rPr lang="en-US" sz="1100" dirty="0" smtClean="0">
                <a:effectLst/>
                <a:latin typeface="+mn-lt"/>
                <a:ea typeface="Calibri"/>
                <a:cs typeface="Times New Roman"/>
              </a:rPr>
              <a:t> </a:t>
            </a:r>
            <a:r>
              <a:rPr lang="en-US" sz="1200" dirty="0" smtClean="0">
                <a:effectLst/>
                <a:latin typeface="Times New Roman"/>
                <a:ea typeface="Calibri"/>
                <a:cs typeface="Times New Roman"/>
              </a:rPr>
              <a:t>worldwide (Gm.com, 2020). GMC was founded by William Durant as a holding company. The company markets its vehicles under several brands including GMC, Buick, Chevrolet, Cadillac,</a:t>
            </a:r>
            <a:r>
              <a:rPr lang="en-US" sz="1100" dirty="0" smtClean="0">
                <a:effectLst/>
                <a:latin typeface="+mn-lt"/>
                <a:ea typeface="Calibri"/>
                <a:cs typeface="Times New Roman"/>
              </a:rPr>
              <a:t> </a:t>
            </a:r>
            <a:r>
              <a:rPr lang="en-US" sz="1200" dirty="0" err="1" smtClean="0">
                <a:effectLst/>
                <a:latin typeface="Times New Roman"/>
                <a:ea typeface="Calibri"/>
                <a:cs typeface="Times New Roman"/>
              </a:rPr>
              <a:t>Baojun</a:t>
            </a:r>
            <a:r>
              <a:rPr lang="en-US" sz="1200" dirty="0" smtClean="0">
                <a:effectLst/>
                <a:latin typeface="Times New Roman"/>
                <a:ea typeface="Calibri"/>
                <a:cs typeface="Times New Roman"/>
              </a:rPr>
              <a:t>, Holden, and </a:t>
            </a:r>
            <a:r>
              <a:rPr lang="en-US" sz="1200" dirty="0" err="1" smtClean="0">
                <a:effectLst/>
                <a:latin typeface="Times New Roman"/>
                <a:ea typeface="Calibri"/>
                <a:cs typeface="Times New Roman"/>
              </a:rPr>
              <a:t>Wuling</a:t>
            </a:r>
            <a:r>
              <a:rPr lang="en-US" sz="1200" dirty="0" smtClean="0">
                <a:effectLst/>
                <a:latin typeface="Times New Roman"/>
                <a:ea typeface="Calibri"/>
                <a:cs typeface="Times New Roman"/>
              </a:rPr>
              <a:t>. GMC sells directly, through dealers, and fleet customers such as rental car companies, governments and leasing companies (Gm.com, 2020). GMC had become the leading American passenger-car by year 1929 and went ahead to add overseas operations including Vauxhall in 1925 (England), Adam Opel in 1929</a:t>
            </a:r>
            <a:r>
              <a:rPr lang="en-US" sz="1100" dirty="0" smtClean="0">
                <a:effectLst/>
                <a:latin typeface="+mn-lt"/>
                <a:ea typeface="Calibri"/>
                <a:cs typeface="Times New Roman"/>
              </a:rPr>
              <a:t> (</a:t>
            </a:r>
            <a:r>
              <a:rPr lang="en-US" sz="1200" dirty="0" smtClean="0">
                <a:effectLst/>
                <a:latin typeface="Times New Roman"/>
                <a:ea typeface="Calibri"/>
                <a:cs typeface="Times New Roman"/>
              </a:rPr>
              <a:t>Germany), and Holden in 1931</a:t>
            </a:r>
            <a:r>
              <a:rPr lang="en-US" sz="1100" dirty="0" smtClean="0">
                <a:effectLst/>
                <a:latin typeface="+mn-lt"/>
                <a:ea typeface="Calibri"/>
                <a:cs typeface="Times New Roman"/>
              </a:rPr>
              <a:t> </a:t>
            </a:r>
            <a:r>
              <a:rPr lang="en-US" sz="1200" dirty="0" smtClean="0">
                <a:effectLst/>
                <a:latin typeface="Times New Roman"/>
                <a:ea typeface="Calibri"/>
                <a:cs typeface="Times New Roman"/>
              </a:rPr>
              <a:t>(Australia). During the financial crisis and great recession, GMC filed for bankruptcy protection under Chapter 11 in June 2009 and was granted government loans which allowed the company to continue with operations and embarked on reorganization and restructuring leading to its comeback. However, faulty ignition switches on several car model inflicted a setback in 2014 but was addressed effectively. </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2</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150000"/>
              </a:lnSpc>
              <a:spcBef>
                <a:spcPts val="0"/>
              </a:spcBef>
              <a:spcAft>
                <a:spcPts val="800"/>
              </a:spcAft>
            </a:pPr>
            <a:r>
              <a:rPr lang="en-US" sz="1200" dirty="0" smtClean="0">
                <a:effectLst/>
                <a:latin typeface="Times New Roman"/>
                <a:ea typeface="Calibri"/>
                <a:cs typeface="Times New Roman"/>
              </a:rPr>
              <a:t>GMC is a Public company type traded at the NYSE and is a constituent of S&amp;P 100 and 500</a:t>
            </a:r>
            <a:r>
              <a:rPr lang="en-US" sz="1100" dirty="0" smtClean="0">
                <a:effectLst/>
                <a:latin typeface="+mn-lt"/>
                <a:ea typeface="Calibri"/>
                <a:cs typeface="Times New Roman"/>
              </a:rPr>
              <a:t> </a:t>
            </a:r>
            <a:r>
              <a:rPr lang="en-US" sz="1200" dirty="0" smtClean="0">
                <a:effectLst/>
                <a:latin typeface="Times New Roman"/>
                <a:ea typeface="Calibri"/>
                <a:cs typeface="Times New Roman"/>
              </a:rPr>
              <a:t>components (Gm.com, 2020). GMC Production output was 7,718,000 vehicles for FY 2019 with 164,000 employees deployed globally. GMC posted declined revenue amounting to $137.237 billion and net income $6.732 billion for FY 2019 compared to FY 2018 (Reuters.com, 2020). GMC’s Market Cap is 	31.37B compared to an average of 51B in FY 2019 (Finance.yahoo.com, 2020). Key people in the executive leadership include: Mary T. Barra (Chairman of Board, CEO), Mark L. </a:t>
            </a:r>
            <a:r>
              <a:rPr lang="en-US" sz="1200" dirty="0" err="1" smtClean="0">
                <a:effectLst/>
                <a:latin typeface="Times New Roman"/>
                <a:ea typeface="Calibri"/>
                <a:cs typeface="Times New Roman"/>
              </a:rPr>
              <a:t>Reuss</a:t>
            </a:r>
            <a:r>
              <a:rPr lang="en-US" sz="1200" dirty="0" smtClean="0">
                <a:effectLst/>
                <a:latin typeface="Times New Roman"/>
                <a:ea typeface="Calibri"/>
                <a:cs typeface="Times New Roman"/>
              </a:rPr>
              <a:t> (President), </a:t>
            </a:r>
            <a:r>
              <a:rPr lang="en-US" sz="1200" dirty="0" err="1" smtClean="0">
                <a:effectLst/>
                <a:latin typeface="Times New Roman"/>
                <a:ea typeface="Calibri"/>
                <a:cs typeface="Times New Roman"/>
              </a:rPr>
              <a:t>Dhivya</a:t>
            </a:r>
            <a:r>
              <a:rPr lang="en-US" sz="1200" dirty="0" smtClean="0">
                <a:effectLst/>
                <a:latin typeface="Times New Roman"/>
                <a:ea typeface="Calibri"/>
                <a:cs typeface="Times New Roman"/>
              </a:rPr>
              <a:t> </a:t>
            </a:r>
            <a:r>
              <a:rPr lang="en-US" sz="1200" dirty="0" err="1" smtClean="0">
                <a:effectLst/>
                <a:latin typeface="Times New Roman"/>
                <a:ea typeface="Calibri"/>
                <a:cs typeface="Times New Roman"/>
              </a:rPr>
              <a:t>Suryadevara</a:t>
            </a:r>
            <a:r>
              <a:rPr lang="en-US" sz="1200" dirty="0" smtClean="0">
                <a:effectLst/>
                <a:latin typeface="Times New Roman"/>
                <a:ea typeface="Calibri"/>
                <a:cs typeface="Times New Roman"/>
              </a:rPr>
              <a:t> (CFO, Executive Vice President), Daniel </a:t>
            </a:r>
            <a:r>
              <a:rPr lang="en-US" sz="1200" dirty="0" err="1" smtClean="0">
                <a:effectLst/>
                <a:latin typeface="Times New Roman"/>
                <a:ea typeface="Calibri"/>
                <a:cs typeface="Times New Roman"/>
              </a:rPr>
              <a:t>Ammann</a:t>
            </a:r>
            <a:r>
              <a:rPr lang="en-US" sz="1200" dirty="0" smtClean="0">
                <a:effectLst/>
                <a:latin typeface="Times New Roman"/>
                <a:ea typeface="Calibri"/>
                <a:cs typeface="Times New Roman"/>
              </a:rPr>
              <a:t> (CEO - GM Cruise Holdings LLC), and Craig B. Glidden (Executive Vice President, General Counsel). GMC achieves its goals and objectives by selling vehicles and services.</a:t>
            </a:r>
            <a:r>
              <a:rPr lang="en-US" sz="1100" dirty="0" smtClean="0">
                <a:effectLst/>
                <a:latin typeface="+mn-lt"/>
                <a:ea typeface="Calibri"/>
                <a:cs typeface="Times New Roman"/>
              </a:rPr>
              <a:t> </a:t>
            </a:r>
            <a:r>
              <a:rPr lang="en-US" sz="1200" dirty="0" smtClean="0">
                <a:effectLst/>
                <a:latin typeface="Times New Roman"/>
                <a:ea typeface="Calibri"/>
                <a:cs typeface="Times New Roman"/>
              </a:rPr>
              <a:t>GMC business model is as follows:</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3</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Key partners: Investors, divisions, subsidiaries, brands, joint ventures, insurance companies, affiliates, spinoffs, software providers, technology devices providers, distribution networks, motor sports partners and suppliers.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Key activities: R&amp;D, innovations, design, manufacturing, logistics/distribution, marketing and sales, customer service, brand management, post sales, financials, legal and agreements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Key resources: Nearly 164,000 employees, intellectual property, tradition, </a:t>
            </a:r>
            <a:r>
              <a:rPr lang="en-US" sz="1200" dirty="0" err="1" smtClean="0">
                <a:effectLst/>
                <a:latin typeface="Times New Roman"/>
                <a:ea typeface="Calibri"/>
                <a:cs typeface="Times New Roman"/>
              </a:rPr>
              <a:t>portifolio</a:t>
            </a:r>
            <a:r>
              <a:rPr lang="en-US" sz="1200" dirty="0" smtClean="0">
                <a:effectLst/>
                <a:latin typeface="Times New Roman"/>
                <a:ea typeface="Calibri"/>
                <a:cs typeface="Times New Roman"/>
              </a:rPr>
              <a:t> with leading brands, facilities, distribution network, production output, research division, V2V technology, GM platforms, awards</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4</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Value proposition: care for customer, hybrid EVs, EVs, self-driving vehicles, 4G LTE connectivity</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Customer relationship: post sales services, customer assistance, rewards, tradition, trust, semi-automation, auto-pilot features, added value services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Customer segments: personal drivers, mass market and corporate/business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Channels: dealers (over 19,000), events, media, website, owner center, sponsored organizations, GM app shop</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Revenue: sales of automobiles, after sale services, financial services, auto parts and accessories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Cost structure: manufacturing costs, employees payroll, parts and components, R&amp;D, taxes, battery pack plant, distribution channels, equipment maintenance, </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5</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r>
              <a:rPr lang="en-US" sz="1200" b="1" dirty="0" smtClean="0">
                <a:effectLst/>
                <a:latin typeface="Times New Roman"/>
                <a:ea typeface="Calibri"/>
                <a:cs typeface="Times New Roman"/>
              </a:rPr>
              <a:t>Identification of Industry &amp; competitors (II) (15 Points)</a:t>
            </a:r>
            <a:endParaRPr lang="en-US" sz="1100" dirty="0" smtClean="0">
              <a:effectLst/>
              <a:latin typeface="+mn-lt"/>
              <a:ea typeface="Calibri"/>
              <a:cs typeface="Times New Roman"/>
            </a:endParaRPr>
          </a:p>
          <a:p>
            <a:pPr marL="0" marR="0" indent="457200">
              <a:lnSpc>
                <a:spcPct val="150000"/>
              </a:lnSpc>
              <a:spcBef>
                <a:spcPts val="0"/>
              </a:spcBef>
              <a:spcAft>
                <a:spcPts val="800"/>
              </a:spcAft>
            </a:pPr>
            <a:r>
              <a:rPr lang="en-US" sz="1200" dirty="0" smtClean="0">
                <a:effectLst/>
                <a:latin typeface="Times New Roman"/>
                <a:ea typeface="Calibri"/>
                <a:cs typeface="Times New Roman"/>
              </a:rPr>
              <a:t>General Motors Company operates in the automotive industry. The automotive industry encompasses a wide array of players who take part in the design, development, production or manufacturing, marketing, and sell of motor vehicles. The industry is one of the largest</a:t>
            </a:r>
            <a:r>
              <a:rPr lang="en-US" sz="1100" dirty="0" smtClean="0">
                <a:effectLst/>
                <a:latin typeface="+mn-lt"/>
                <a:ea typeface="Calibri"/>
                <a:cs typeface="Times New Roman"/>
              </a:rPr>
              <a:t> </a:t>
            </a:r>
            <a:r>
              <a:rPr lang="en-US" sz="1200" dirty="0" smtClean="0">
                <a:effectLst/>
                <a:latin typeface="Times New Roman"/>
                <a:ea typeface="Calibri"/>
                <a:cs typeface="Times New Roman"/>
              </a:rPr>
              <a:t>economic sectors globally in terms of revenue. Some of the main issues dominating the industry include: Safety issues, development of EVs and self-driven concept, changing business model towards sale of service rather than selling products, reduction of carbon emission and green products, high cost structures (fixed costs), increased regulations in different regimes, and consolidation of a largely mature industry. </a:t>
            </a:r>
            <a:endParaRPr lang="en-US" sz="1100" dirty="0" smtClean="0">
              <a:effectLst/>
              <a:latin typeface="+mn-lt"/>
              <a:ea typeface="Calibri"/>
              <a:cs typeface="Times New Roman"/>
            </a:endParaRPr>
          </a:p>
          <a:p>
            <a:pPr marL="0" marR="0" indent="457200">
              <a:lnSpc>
                <a:spcPct val="150000"/>
              </a:lnSpc>
              <a:spcBef>
                <a:spcPts val="0"/>
              </a:spcBef>
              <a:spcAft>
                <a:spcPts val="800"/>
              </a:spcAft>
            </a:pPr>
            <a:r>
              <a:rPr lang="en-US" sz="1200" dirty="0" smtClean="0">
                <a:effectLst/>
                <a:latin typeface="Times New Roman"/>
                <a:ea typeface="Calibri"/>
                <a:cs typeface="Times New Roman"/>
              </a:rPr>
              <a:t>General Motors competitors include: Ford Motor, Daimler, Toyota,</a:t>
            </a:r>
            <a:r>
              <a:rPr lang="en-US" sz="1100" dirty="0" smtClean="0">
                <a:effectLst/>
                <a:latin typeface="+mn-lt"/>
                <a:ea typeface="Calibri"/>
                <a:cs typeface="Times New Roman"/>
              </a:rPr>
              <a:t> </a:t>
            </a:r>
            <a:r>
              <a:rPr lang="en-US" sz="1200" dirty="0" smtClean="0">
                <a:effectLst/>
                <a:latin typeface="Times New Roman"/>
                <a:ea typeface="Calibri"/>
                <a:cs typeface="Times New Roman"/>
              </a:rPr>
              <a:t>Renault, Suzuki, SAIC, range rover, Tata, Fiat Chrysler, Volkswagen, Tesla, Honda, BMW Group, Hyundai, Nissan. Most of these competitors are direct competitors and they produce and sale a wide range of vehicles from small cars to large trucks. </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6</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r>
              <a:rPr lang="en-US" sz="1200" b="1" i="1" dirty="0" smtClean="0">
                <a:effectLst/>
                <a:latin typeface="Times New Roman"/>
                <a:ea typeface="Calibri"/>
                <a:cs typeface="Times New Roman"/>
              </a:rPr>
              <a:t>Measurement and control system (III)</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dirty="0" smtClean="0">
                <a:effectLst/>
                <a:latin typeface="Times New Roman"/>
                <a:ea typeface="Calibri"/>
                <a:cs typeface="Times New Roman"/>
              </a:rPr>
              <a:t>General Motors uses several Measurement and control system as follows: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Standards and policies: This includes policies and standards on emission levels for vehicles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Financial statements: Used to analyses performance against set objectives using methods such as ratio analysis, business position and cash flow status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Organizational structure: GM uses Corporate Functional Groups such as</a:t>
            </a:r>
            <a:r>
              <a:rPr lang="en-US" sz="1100" dirty="0" smtClean="0">
                <a:effectLst/>
                <a:latin typeface="+mn-lt"/>
                <a:ea typeface="Calibri"/>
                <a:cs typeface="Times New Roman"/>
              </a:rPr>
              <a:t> </a:t>
            </a:r>
            <a:r>
              <a:rPr lang="en-US" sz="1200" dirty="0" smtClean="0">
                <a:effectLst/>
                <a:latin typeface="Times New Roman"/>
                <a:ea typeface="Calibri"/>
                <a:cs typeface="Times New Roman"/>
              </a:rPr>
              <a:t>Office of the CEO, North America, GM Financial, Global Manufacturing, South America, Legal and Public Policy, and GM International for purposes of integrating all business operations in order to ensure consistency and continuity and control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Organizational culture: GM uses its culture to ensure measurement and control using culture elements such as Freedom and opportunity to learn, evolve and grow, Fast thinking for sustained success, Innovation and focus on quality, Responsibility and accountability, and Positive work relationships for operating achievement.</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Audits and inspections to check processes and activities against set expectations</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7</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8</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9</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10</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r>
              <a:rPr lang="en-US" sz="1200" b="1" i="1" dirty="0" smtClean="0">
                <a:effectLst/>
                <a:latin typeface="Times New Roman"/>
                <a:ea typeface="Calibri"/>
                <a:cs typeface="Times New Roman"/>
              </a:rPr>
              <a:t>Grand strategies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Acquisitions and joint ventures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Partnerships and strategic alliances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Consolidation such as restructuring and reorganization</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Broad differentiation: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Integration (vertical and horizontal) such as acquisition of software suppliers and rental companies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Co-operation and collaborations </a:t>
            </a:r>
            <a:endParaRPr lang="en-US" sz="1100" dirty="0" smtClean="0">
              <a:effectLst/>
              <a:latin typeface="+mn-lt"/>
              <a:ea typeface="Calibri"/>
              <a:cs typeface="Times New Roman"/>
            </a:endParaRPr>
          </a:p>
          <a:p>
            <a:r>
              <a:rPr lang="en-US" sz="1200" dirty="0" smtClean="0">
                <a:effectLst/>
                <a:latin typeface="Times New Roman"/>
                <a:ea typeface="Calibri"/>
              </a:rPr>
              <a:t>Internationalization of research and production operations</a:t>
            </a: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11</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r>
              <a:rPr lang="en-US" sz="1200" b="1" i="1" dirty="0" smtClean="0">
                <a:effectLst/>
                <a:latin typeface="Times New Roman"/>
                <a:ea typeface="Calibri"/>
                <a:cs typeface="Times New Roman"/>
              </a:rPr>
              <a:t>Intensive Strategies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Market Development: Modifying some models to target additional segments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Product Development: using R&amp;D to develop new products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Diversification: venturing into new businesses such as financial services</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Market penetration</a:t>
            </a:r>
            <a:r>
              <a:rPr lang="en-US" sz="1100" dirty="0" smtClean="0">
                <a:effectLst/>
                <a:latin typeface="+mn-lt"/>
                <a:ea typeface="Calibri"/>
                <a:cs typeface="Times New Roman"/>
              </a:rPr>
              <a:t> via </a:t>
            </a:r>
            <a:r>
              <a:rPr lang="en-US" sz="1200" dirty="0" smtClean="0">
                <a:effectLst/>
                <a:latin typeface="Times New Roman"/>
                <a:ea typeface="Calibri"/>
                <a:cs typeface="Times New Roman"/>
              </a:rPr>
              <a:t>aggressive marketing and intense promotional campaigns such as direct selling, PR, ads, trade fares and exhibitions,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 </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dirty="0" smtClean="0">
                <a:effectLst/>
                <a:latin typeface="Times New Roman"/>
                <a:ea typeface="Calibri"/>
                <a:cs typeface="Times New Roman"/>
              </a:rPr>
              <a:t>These strategies are closely in alignment with goals and objectives because GMC needs to grow, compete, survive, defend market share, achieve profitability and stability</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dirty="0" smtClean="0">
                <a:effectLst/>
                <a:latin typeface="Times New Roman"/>
                <a:ea typeface="Calibri"/>
                <a:cs typeface="Times New Roman"/>
              </a:rPr>
              <a:t>Suggested strategies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Stability Strategy such as suspend planned investment to address impact of COVID19 pandemic</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Profit Strategy: as indicated, things have changed drastically with the current pandemic and possible recession. GMC needs adaption strategies to try and sustain current profitability and await return to normal. Strategies include  controlling expenses, cut costs, reducing investments, and improve productivity</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12</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r>
              <a:rPr lang="en-US" sz="1200" b="1" dirty="0" smtClean="0">
                <a:effectLst/>
                <a:latin typeface="Times New Roman"/>
                <a:ea typeface="Calibri"/>
                <a:cs typeface="Times New Roman"/>
              </a:rPr>
              <a:t>Strengths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Strong financial base and skilled staff</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Strong brand image, tradition and organizational capacity</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Economies of scale and capacity</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Strong profitability </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dirty="0" smtClean="0">
                <a:effectLst/>
                <a:latin typeface="Times New Roman"/>
                <a:ea typeface="Calibri"/>
                <a:cs typeface="Times New Roman"/>
              </a:rPr>
              <a:t> </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b="1" dirty="0" smtClean="0">
                <a:effectLst/>
                <a:latin typeface="Times New Roman"/>
                <a:ea typeface="Calibri"/>
                <a:cs typeface="Times New Roman"/>
              </a:rPr>
              <a:t>Weaknesses </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Bureaucracy in organizational structure and culture  </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Limited market presence in emerging and developing markets</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Limited business diversification</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Rigid cost structure </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Weak liquidity (quick &amp; current ratio) and </a:t>
            </a:r>
            <a:r>
              <a:rPr lang="en-US" sz="1200" dirty="0" err="1" smtClean="0">
                <a:effectLst/>
                <a:latin typeface="Times New Roman"/>
                <a:ea typeface="Calibri"/>
                <a:cs typeface="Times New Roman"/>
              </a:rPr>
              <a:t>cashflow</a:t>
            </a:r>
            <a:r>
              <a:rPr lang="en-US" sz="1200" dirty="0" smtClean="0">
                <a:effectLst/>
                <a:latin typeface="Times New Roman"/>
                <a:ea typeface="Calibri"/>
                <a:cs typeface="Times New Roman"/>
              </a:rPr>
              <a:t> </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b="1" dirty="0" smtClean="0">
                <a:effectLst/>
                <a:latin typeface="Times New Roman"/>
                <a:ea typeface="Calibri"/>
                <a:cs typeface="Times New Roman"/>
              </a:rPr>
              <a:t>Opportunities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Reduction of bureaucracy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Cloud-Based Solutions</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Expansion into more international markets  </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Partnership with tech companies for innovation</a:t>
            </a:r>
            <a:endParaRPr lang="en-US" sz="1100" dirty="0" smtClean="0">
              <a:effectLst/>
              <a:latin typeface="+mn-lt"/>
              <a:ea typeface="Calibri"/>
              <a:cs typeface="Times New Roman"/>
            </a:endParaRPr>
          </a:p>
          <a:p>
            <a:pPr marL="342900" marR="0" lvl="0" indent="-342900">
              <a:lnSpc>
                <a:spcPct val="150000"/>
              </a:lnSpc>
              <a:spcBef>
                <a:spcPts val="0"/>
              </a:spcBef>
              <a:spcAft>
                <a:spcPts val="800"/>
              </a:spcAft>
              <a:buFont typeface="Symbol"/>
              <a:buChar char=""/>
            </a:pPr>
            <a:r>
              <a:rPr lang="en-US" sz="1200" dirty="0" smtClean="0">
                <a:effectLst/>
                <a:latin typeface="Times New Roman"/>
                <a:ea typeface="Calibri"/>
                <a:cs typeface="Times New Roman"/>
              </a:rPr>
              <a:t>Integrate advanced computing technologies in processes and products</a:t>
            </a:r>
            <a:endParaRPr lang="en-US" sz="1100" dirty="0" smtClean="0">
              <a:effectLst/>
              <a:latin typeface="+mn-lt"/>
              <a:ea typeface="Calibri"/>
              <a:cs typeface="Times New Roman"/>
            </a:endParaRPr>
          </a:p>
          <a:p>
            <a:pPr marL="0" marR="0">
              <a:lnSpc>
                <a:spcPct val="150000"/>
              </a:lnSpc>
              <a:spcBef>
                <a:spcPts val="0"/>
              </a:spcBef>
              <a:spcAft>
                <a:spcPts val="800"/>
              </a:spcAft>
            </a:pPr>
            <a:r>
              <a:rPr lang="en-US" sz="1200" b="1" dirty="0" smtClean="0">
                <a:effectLst/>
                <a:latin typeface="Times New Roman"/>
                <a:ea typeface="Calibri"/>
                <a:cs typeface="Times New Roman"/>
              </a:rPr>
              <a:t>Threats </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Intense competition</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Disruptive potential from emerging new technologies</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Ongoing governmental promotion of public transport </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No regular launch of innovative products</a:t>
            </a:r>
            <a:endParaRPr lang="en-US" sz="1100" dirty="0" smtClean="0">
              <a:effectLst/>
              <a:latin typeface="+mn-lt"/>
              <a:ea typeface="Calibri"/>
              <a:cs typeface="Times New Roman"/>
            </a:endParaRPr>
          </a:p>
          <a:p>
            <a:pPr marL="342900" marR="0" lvl="0" indent="-342900">
              <a:lnSpc>
                <a:spcPct val="107000"/>
              </a:lnSpc>
              <a:spcBef>
                <a:spcPts val="0"/>
              </a:spcBef>
              <a:spcAft>
                <a:spcPts val="800"/>
              </a:spcAft>
              <a:buFont typeface="Symbol"/>
              <a:buChar char=""/>
            </a:pPr>
            <a:r>
              <a:rPr lang="en-US" sz="1200" dirty="0" smtClean="0">
                <a:effectLst/>
                <a:latin typeface="Times New Roman"/>
                <a:ea typeface="Calibri"/>
                <a:cs typeface="Times New Roman"/>
              </a:rPr>
              <a:t> </a:t>
            </a:r>
            <a:endParaRPr lang="en-US" sz="1100" dirty="0" smtClean="0">
              <a:effectLst/>
              <a:latin typeface="+mn-lt"/>
              <a:ea typeface="Calibri"/>
              <a:cs typeface="Times New Roman"/>
            </a:endParaRPr>
          </a:p>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13</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14</a:t>
            </a:fld>
            <a:endParaRPr lang="en-US"/>
          </a:p>
        </p:txBody>
      </p:sp>
    </p:spTree>
    <p:extLst>
      <p:ext uri="{BB962C8B-B14F-4D97-AF65-F5344CB8AC3E}">
        <p14:creationId xmlns:p14="http://schemas.microsoft.com/office/powerpoint/2010/main" val="427183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5346B5-197A-432A-AACF-D454F60E122E}" type="slidenum">
              <a:rPr lang="en-US" smtClean="0"/>
              <a:t>15</a:t>
            </a:fld>
            <a:endParaRPr lang="en-US"/>
          </a:p>
        </p:txBody>
      </p:sp>
    </p:spTree>
    <p:extLst>
      <p:ext uri="{BB962C8B-B14F-4D97-AF65-F5344CB8AC3E}">
        <p14:creationId xmlns:p14="http://schemas.microsoft.com/office/powerpoint/2010/main" val="427183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4/27/2020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sec.gov/Archives/edgar/data/1467858/000146785819000033/gm20181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85800"/>
            <a:ext cx="7696200" cy="1927225"/>
          </a:xfrm>
        </p:spPr>
        <p:style>
          <a:lnRef idx="2">
            <a:schemeClr val="accent5"/>
          </a:lnRef>
          <a:fillRef idx="1">
            <a:schemeClr val="lt1"/>
          </a:fillRef>
          <a:effectRef idx="0">
            <a:schemeClr val="accent5"/>
          </a:effectRef>
          <a:fontRef idx="minor">
            <a:schemeClr val="dk1"/>
          </a:fontRef>
        </p:style>
        <p:txBody>
          <a:bodyPr>
            <a:normAutofit/>
          </a:bodyPr>
          <a:lstStyle/>
          <a:p>
            <a:pPr algn="ctr"/>
            <a:r>
              <a:rPr lang="en-US" i="1" dirty="0">
                <a:solidFill>
                  <a:srgbClr val="0070C0"/>
                </a:solidFill>
              </a:rPr>
              <a:t>Strategic </a:t>
            </a:r>
            <a:r>
              <a:rPr lang="en-US" i="1" dirty="0" smtClean="0">
                <a:solidFill>
                  <a:srgbClr val="0070C0"/>
                </a:solidFill>
              </a:rPr>
              <a:t>Plan: </a:t>
            </a:r>
            <a:r>
              <a:rPr lang="en-US" i="1" dirty="0">
                <a:solidFill>
                  <a:srgbClr val="0070C0"/>
                </a:solidFill>
              </a:rPr>
              <a:t>General Motors Company (GMC) </a:t>
            </a:r>
            <a:endParaRPr lang="ar-SA" i="1" dirty="0">
              <a:solidFill>
                <a:srgbClr val="0070C0"/>
              </a:solidFill>
            </a:endParaRPr>
          </a:p>
        </p:txBody>
      </p:sp>
      <p:sp>
        <p:nvSpPr>
          <p:cNvPr id="3" name="Subtitle 2"/>
          <p:cNvSpPr>
            <a:spLocks noGrp="1"/>
          </p:cNvSpPr>
          <p:nvPr>
            <p:ph type="subTitle" idx="1"/>
          </p:nvPr>
        </p:nvSpPr>
        <p:spPr>
          <a:xfrm>
            <a:off x="990600" y="2667000"/>
            <a:ext cx="7696200" cy="4191000"/>
          </a:xfrm>
        </p:spPr>
        <p:style>
          <a:lnRef idx="3">
            <a:schemeClr val="lt1"/>
          </a:lnRef>
          <a:fillRef idx="1">
            <a:schemeClr val="accent5"/>
          </a:fillRef>
          <a:effectRef idx="1">
            <a:schemeClr val="accent5"/>
          </a:effectRef>
          <a:fontRef idx="minor">
            <a:schemeClr val="lt1"/>
          </a:fontRef>
        </p:style>
        <p:txBody>
          <a:bodyPr/>
          <a:lstStyle/>
          <a:p>
            <a:pPr marL="0" lvl="0" algn="ctr" fontAlgn="base">
              <a:spcBef>
                <a:spcPct val="20000"/>
              </a:spcBef>
              <a:spcAft>
                <a:spcPct val="0"/>
              </a:spcAft>
              <a:buClr>
                <a:srgbClr val="CC6600"/>
              </a:buClr>
              <a:buSzTx/>
            </a:pPr>
            <a:endParaRPr lang="en-US" altLang="en-US" sz="2400" dirty="0" smtClean="0">
              <a:solidFill>
                <a:srgbClr val="000000"/>
              </a:solidFill>
              <a:latin typeface="Arial"/>
            </a:endParaRPr>
          </a:p>
          <a:p>
            <a:pPr marL="0" lvl="0" algn="ctr" fontAlgn="base">
              <a:spcBef>
                <a:spcPct val="20000"/>
              </a:spcBef>
              <a:spcAft>
                <a:spcPct val="0"/>
              </a:spcAft>
              <a:buClr>
                <a:srgbClr val="CC6600"/>
              </a:buClr>
              <a:buSzTx/>
            </a:pPr>
            <a:r>
              <a:rPr lang="en-US" altLang="en-US" sz="3200" b="1" dirty="0" smtClean="0">
                <a:solidFill>
                  <a:srgbClr val="00B050"/>
                </a:solidFill>
                <a:latin typeface="Times New Roman" pitchFamily="18" charset="0"/>
                <a:cs typeface="Times New Roman" pitchFamily="18" charset="0"/>
              </a:rPr>
              <a:t>[</a:t>
            </a:r>
            <a:r>
              <a:rPr lang="en-US" altLang="en-US" sz="3200" b="1" dirty="0">
                <a:solidFill>
                  <a:srgbClr val="00B050"/>
                </a:solidFill>
                <a:latin typeface="Times New Roman" pitchFamily="18" charset="0"/>
                <a:cs typeface="Times New Roman" pitchFamily="18" charset="0"/>
              </a:rPr>
              <a:t>Student Name]</a:t>
            </a:r>
          </a:p>
          <a:p>
            <a:pPr marL="0" lvl="0" algn="ctr" fontAlgn="base">
              <a:spcBef>
                <a:spcPct val="20000"/>
              </a:spcBef>
              <a:spcAft>
                <a:spcPct val="0"/>
              </a:spcAft>
              <a:buClr>
                <a:srgbClr val="CC6600"/>
              </a:buClr>
              <a:buSzTx/>
            </a:pPr>
            <a:r>
              <a:rPr lang="en-US" altLang="en-US" sz="3200" b="1" dirty="0" smtClean="0">
                <a:solidFill>
                  <a:srgbClr val="00B050"/>
                </a:solidFill>
                <a:latin typeface="Times New Roman" pitchFamily="18" charset="0"/>
                <a:cs typeface="Times New Roman" pitchFamily="18" charset="0"/>
              </a:rPr>
              <a:t>[</a:t>
            </a:r>
            <a:r>
              <a:rPr lang="en-US" altLang="en-US" sz="3200" b="1" dirty="0">
                <a:solidFill>
                  <a:srgbClr val="00B050"/>
                </a:solidFill>
                <a:latin typeface="Times New Roman" pitchFamily="18" charset="0"/>
                <a:cs typeface="Times New Roman" pitchFamily="18" charset="0"/>
              </a:rPr>
              <a:t>Date]</a:t>
            </a:r>
          </a:p>
          <a:p>
            <a:endParaRPr lang="ar-S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Introduction to the Organization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marL="82296" indent="0" algn="just">
              <a:lnSpc>
                <a:spcPct val="150000"/>
              </a:lnSpc>
              <a:buNone/>
              <a:defRPr/>
            </a:pPr>
            <a:r>
              <a:rPr lang="en-US" b="1" dirty="0">
                <a:solidFill>
                  <a:srgbClr val="00B0F0"/>
                </a:solidFill>
                <a:cs typeface="Times New Roman" pitchFamily="18" charset="0"/>
              </a:rPr>
              <a:t>Company History</a:t>
            </a:r>
          </a:p>
          <a:p>
            <a:pPr algn="just">
              <a:lnSpc>
                <a:spcPct val="150000"/>
              </a:lnSpc>
              <a:defRPr/>
            </a:pPr>
            <a:r>
              <a:rPr lang="en-US" sz="2200" dirty="0" smtClean="0">
                <a:cs typeface="Times New Roman" pitchFamily="18" charset="0"/>
              </a:rPr>
              <a:t>GMC </a:t>
            </a:r>
            <a:r>
              <a:rPr lang="en-US" sz="2200" dirty="0">
                <a:cs typeface="Times New Roman" pitchFamily="18" charset="0"/>
              </a:rPr>
              <a:t>is a multinational corporation established in 1908 with headquarters in Detroit, U.S. </a:t>
            </a:r>
            <a:endParaRPr lang="en-US" sz="2200" dirty="0" smtClean="0">
              <a:cs typeface="Times New Roman" pitchFamily="18" charset="0"/>
            </a:endParaRPr>
          </a:p>
          <a:p>
            <a:pPr algn="just">
              <a:lnSpc>
                <a:spcPct val="150000"/>
              </a:lnSpc>
              <a:defRPr/>
            </a:pPr>
            <a:r>
              <a:rPr lang="en-US" sz="2200" dirty="0" smtClean="0">
                <a:cs typeface="Times New Roman" pitchFamily="18" charset="0"/>
              </a:rPr>
              <a:t>GMC </a:t>
            </a:r>
            <a:r>
              <a:rPr lang="en-US" sz="2200" dirty="0">
                <a:cs typeface="Times New Roman" pitchFamily="18" charset="0"/>
              </a:rPr>
              <a:t>designs, builds, markets, and distributes vehicles and automobile parts and accessories, and financial services worldwide (Gm.com, 2020). </a:t>
            </a:r>
            <a:endParaRPr lang="en-US" sz="2200" dirty="0" smtClean="0">
              <a:cs typeface="Times New Roman" pitchFamily="18" charset="0"/>
            </a:endParaRPr>
          </a:p>
          <a:p>
            <a:pPr algn="just">
              <a:lnSpc>
                <a:spcPct val="150000"/>
              </a:lnSpc>
              <a:defRPr/>
            </a:pPr>
            <a:r>
              <a:rPr lang="en-US" sz="2200" dirty="0" smtClean="0">
                <a:cs typeface="Times New Roman" pitchFamily="18" charset="0"/>
              </a:rPr>
              <a:t>GMC </a:t>
            </a:r>
            <a:r>
              <a:rPr lang="en-US" sz="2200" dirty="0">
                <a:cs typeface="Times New Roman" pitchFamily="18" charset="0"/>
              </a:rPr>
              <a:t>was founded by William Durant as a holding company. </a:t>
            </a:r>
            <a:endParaRPr lang="en-US" sz="2200" dirty="0" smtClean="0">
              <a:cs typeface="Times New Roman" pitchFamily="18" charset="0"/>
            </a:endParaRPr>
          </a:p>
          <a:p>
            <a:pPr algn="just">
              <a:lnSpc>
                <a:spcPct val="150000"/>
              </a:lnSpc>
              <a:defRPr/>
            </a:pPr>
            <a:r>
              <a:rPr lang="en-US" sz="2200" dirty="0" smtClean="0">
                <a:cs typeface="Times New Roman" pitchFamily="18" charset="0"/>
              </a:rPr>
              <a:t>The </a:t>
            </a:r>
            <a:r>
              <a:rPr lang="en-US" sz="2200" dirty="0">
                <a:cs typeface="Times New Roman" pitchFamily="18" charset="0"/>
              </a:rPr>
              <a:t>company markets its vehicles under several brands including GMC, Buick, Chevrolet, Cadillac, </a:t>
            </a:r>
            <a:r>
              <a:rPr lang="en-US" sz="2200" dirty="0" err="1">
                <a:cs typeface="Times New Roman" pitchFamily="18" charset="0"/>
              </a:rPr>
              <a:t>Baojun</a:t>
            </a:r>
            <a:r>
              <a:rPr lang="en-US" sz="2200" dirty="0">
                <a:cs typeface="Times New Roman" pitchFamily="18" charset="0"/>
              </a:rPr>
              <a:t>, Holden, and </a:t>
            </a:r>
            <a:r>
              <a:rPr lang="en-US" sz="2200" dirty="0" err="1">
                <a:cs typeface="Times New Roman" pitchFamily="18" charset="0"/>
              </a:rPr>
              <a:t>Wuling</a:t>
            </a:r>
            <a:r>
              <a:rPr lang="en-US" sz="2200" dirty="0">
                <a:cs typeface="Times New Roman" pitchFamily="18" charset="0"/>
              </a:rPr>
              <a:t>. </a:t>
            </a:r>
            <a:endParaRPr lang="en-US" sz="2200" dirty="0" smtClean="0">
              <a:cs typeface="Times New Roman" pitchFamily="18" charset="0"/>
            </a:endParaRPr>
          </a:p>
          <a:p>
            <a:pPr algn="just">
              <a:lnSpc>
                <a:spcPct val="150000"/>
              </a:lnSpc>
              <a:defRPr/>
            </a:pPr>
            <a:r>
              <a:rPr lang="en-US" sz="2200" dirty="0" smtClean="0">
                <a:cs typeface="Times New Roman" pitchFamily="18" charset="0"/>
              </a:rPr>
              <a:t>GMC </a:t>
            </a:r>
            <a:r>
              <a:rPr lang="en-US" sz="2200" dirty="0">
                <a:cs typeface="Times New Roman" pitchFamily="18" charset="0"/>
              </a:rPr>
              <a:t>had become the leading American passenger-car by year 1929 and went ahead to add overseas operations including Vauxhall in 1925 (England</a:t>
            </a:r>
            <a:r>
              <a:rPr lang="en-US" sz="2200" dirty="0" smtClean="0">
                <a:cs typeface="Times New Roman" pitchFamily="18" charset="0"/>
              </a:rPr>
              <a:t>). </a:t>
            </a:r>
          </a:p>
          <a:p>
            <a:pPr algn="just">
              <a:lnSpc>
                <a:spcPct val="150000"/>
              </a:lnSpc>
              <a:defRPr/>
            </a:pPr>
            <a:r>
              <a:rPr lang="en-US" sz="2200" dirty="0" smtClean="0">
                <a:cs typeface="Times New Roman" pitchFamily="18" charset="0"/>
              </a:rPr>
              <a:t>During </a:t>
            </a:r>
            <a:r>
              <a:rPr lang="en-US" sz="2200" dirty="0">
                <a:cs typeface="Times New Roman" pitchFamily="18" charset="0"/>
              </a:rPr>
              <a:t>the </a:t>
            </a:r>
            <a:r>
              <a:rPr lang="en-US" sz="2200" dirty="0" smtClean="0">
                <a:cs typeface="Times New Roman" pitchFamily="18" charset="0"/>
              </a:rPr>
              <a:t>2008 financial crisis, </a:t>
            </a:r>
            <a:r>
              <a:rPr lang="en-US" sz="2200" dirty="0">
                <a:cs typeface="Times New Roman" pitchFamily="18" charset="0"/>
              </a:rPr>
              <a:t>GMC filed for bankruptcy protection under Chapter 11 in June 2009 </a:t>
            </a:r>
            <a:endParaRPr lang="en-US" sz="2200" dirty="0" smtClean="0">
              <a:cs typeface="Times New Roman" pitchFamily="18" charset="0"/>
            </a:endParaRPr>
          </a:p>
          <a:p>
            <a:pPr algn="just">
              <a:lnSpc>
                <a:spcPct val="150000"/>
              </a:lnSpc>
              <a:defRPr/>
            </a:pPr>
            <a:r>
              <a:rPr lang="en-US" sz="2200" dirty="0" smtClean="0">
                <a:cs typeface="Times New Roman" pitchFamily="18" charset="0"/>
              </a:rPr>
              <a:t>GMC continued </a:t>
            </a:r>
            <a:r>
              <a:rPr lang="en-US" sz="2200" dirty="0">
                <a:cs typeface="Times New Roman" pitchFamily="18" charset="0"/>
              </a:rPr>
              <a:t>with </a:t>
            </a:r>
            <a:r>
              <a:rPr lang="en-US" sz="2200" dirty="0" smtClean="0">
                <a:cs typeface="Times New Roman" pitchFamily="18" charset="0"/>
              </a:rPr>
              <a:t>operations, reorganization </a:t>
            </a:r>
            <a:r>
              <a:rPr lang="en-US" sz="2200" dirty="0">
                <a:cs typeface="Times New Roman" pitchFamily="18" charset="0"/>
              </a:rPr>
              <a:t>and restructuring leading to its comeback. </a:t>
            </a:r>
            <a:endParaRPr lang="en-US" sz="2200" dirty="0" smtClean="0">
              <a:cs typeface="Times New Roman" pitchFamily="18" charset="0"/>
            </a:endParaRPr>
          </a:p>
          <a:p>
            <a:pPr algn="just">
              <a:lnSpc>
                <a:spcPct val="150000"/>
              </a:lnSpc>
              <a:defRPr/>
            </a:pPr>
            <a:r>
              <a:rPr lang="en-US" sz="2200" dirty="0" smtClean="0">
                <a:cs typeface="Times New Roman" pitchFamily="18" charset="0"/>
              </a:rPr>
              <a:t>However, faulty </a:t>
            </a:r>
            <a:r>
              <a:rPr lang="en-US" sz="2200" dirty="0">
                <a:cs typeface="Times New Roman" pitchFamily="18" charset="0"/>
              </a:rPr>
              <a:t>ignition switches on several car model inflicted a setback in 2014 but was addressed effectively. </a:t>
            </a:r>
            <a:endParaRPr lang="en-US" sz="2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Introduction to the </a:t>
            </a:r>
            <a:r>
              <a:rPr lang="en-US" sz="3200" dirty="0" smtClean="0">
                <a:latin typeface="Times New Roman" pitchFamily="18" charset="0"/>
                <a:cs typeface="Times New Roman" pitchFamily="18" charset="0"/>
              </a:rPr>
              <a:t>Organization…cont..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55000" lnSpcReduction="20000"/>
          </a:bodyPr>
          <a:lstStyle/>
          <a:p>
            <a:pPr marL="82296" indent="0" algn="just">
              <a:lnSpc>
                <a:spcPct val="150000"/>
              </a:lnSpc>
              <a:buNone/>
              <a:defRPr/>
            </a:pPr>
            <a:r>
              <a:rPr lang="en-US" b="1" dirty="0">
                <a:solidFill>
                  <a:srgbClr val="00B0F0"/>
                </a:solidFill>
                <a:cs typeface="Times New Roman" pitchFamily="18" charset="0"/>
              </a:rPr>
              <a:t>Company </a:t>
            </a:r>
            <a:r>
              <a:rPr lang="en-US" b="1" dirty="0" smtClean="0">
                <a:solidFill>
                  <a:srgbClr val="00B0F0"/>
                </a:solidFill>
                <a:cs typeface="Times New Roman" pitchFamily="18" charset="0"/>
              </a:rPr>
              <a:t>Current Status</a:t>
            </a:r>
          </a:p>
          <a:p>
            <a:pPr algn="just">
              <a:lnSpc>
                <a:spcPct val="220000"/>
              </a:lnSpc>
              <a:defRPr/>
            </a:pPr>
            <a:r>
              <a:rPr lang="en-US" sz="2500" dirty="0" smtClean="0">
                <a:cs typeface="Times New Roman" pitchFamily="18" charset="0"/>
              </a:rPr>
              <a:t>GMC </a:t>
            </a:r>
            <a:r>
              <a:rPr lang="en-US" sz="2500" dirty="0">
                <a:cs typeface="Times New Roman" pitchFamily="18" charset="0"/>
              </a:rPr>
              <a:t>is a Public company </a:t>
            </a:r>
            <a:r>
              <a:rPr lang="en-US" sz="2500" dirty="0" smtClean="0">
                <a:cs typeface="Times New Roman" pitchFamily="18" charset="0"/>
              </a:rPr>
              <a:t>traded </a:t>
            </a:r>
            <a:r>
              <a:rPr lang="en-US" sz="2500" dirty="0">
                <a:cs typeface="Times New Roman" pitchFamily="18" charset="0"/>
              </a:rPr>
              <a:t>at the NYSE and is a constituent of S&amp;P 100 and 500 components (Gm.com, 2020). </a:t>
            </a:r>
            <a:endParaRPr lang="en-US" sz="2500" dirty="0" smtClean="0">
              <a:cs typeface="Times New Roman" pitchFamily="18" charset="0"/>
            </a:endParaRPr>
          </a:p>
          <a:p>
            <a:pPr algn="just">
              <a:lnSpc>
                <a:spcPct val="220000"/>
              </a:lnSpc>
              <a:defRPr/>
            </a:pPr>
            <a:r>
              <a:rPr lang="en-US" sz="2500" dirty="0" smtClean="0">
                <a:cs typeface="Times New Roman" pitchFamily="18" charset="0"/>
              </a:rPr>
              <a:t>GMC </a:t>
            </a:r>
            <a:r>
              <a:rPr lang="en-US" sz="2500" dirty="0">
                <a:cs typeface="Times New Roman" pitchFamily="18" charset="0"/>
              </a:rPr>
              <a:t>Production output was 7,718,000 vehicles for </a:t>
            </a:r>
            <a:r>
              <a:rPr lang="en-US" sz="2500" dirty="0" smtClean="0">
                <a:cs typeface="Times New Roman" pitchFamily="18" charset="0"/>
              </a:rPr>
              <a:t>2019 </a:t>
            </a:r>
            <a:r>
              <a:rPr lang="en-US" sz="2500" dirty="0">
                <a:cs typeface="Times New Roman" pitchFamily="18" charset="0"/>
              </a:rPr>
              <a:t>with 164,000 employees deployed globally. </a:t>
            </a:r>
            <a:endParaRPr lang="en-US" sz="2500" dirty="0" smtClean="0">
              <a:cs typeface="Times New Roman" pitchFamily="18" charset="0"/>
            </a:endParaRPr>
          </a:p>
          <a:p>
            <a:pPr algn="just">
              <a:lnSpc>
                <a:spcPct val="220000"/>
              </a:lnSpc>
              <a:defRPr/>
            </a:pPr>
            <a:r>
              <a:rPr lang="en-US" sz="2500" dirty="0" smtClean="0">
                <a:cs typeface="Times New Roman" pitchFamily="18" charset="0"/>
              </a:rPr>
              <a:t>GMC </a:t>
            </a:r>
            <a:r>
              <a:rPr lang="en-US" sz="2500" dirty="0">
                <a:cs typeface="Times New Roman" pitchFamily="18" charset="0"/>
              </a:rPr>
              <a:t>posted declined revenue amounting to $137.237 billion and net income $6.732 billion for FY 2019 compared to FY 2018 (Reuters.com, 2020). </a:t>
            </a:r>
            <a:endParaRPr lang="en-US" sz="2500" dirty="0" smtClean="0">
              <a:cs typeface="Times New Roman" pitchFamily="18" charset="0"/>
            </a:endParaRPr>
          </a:p>
          <a:p>
            <a:pPr algn="just">
              <a:lnSpc>
                <a:spcPct val="220000"/>
              </a:lnSpc>
              <a:defRPr/>
            </a:pPr>
            <a:r>
              <a:rPr lang="en-US" sz="2500" dirty="0" smtClean="0">
                <a:cs typeface="Times New Roman" pitchFamily="18" charset="0"/>
              </a:rPr>
              <a:t>GMC’s </a:t>
            </a:r>
            <a:r>
              <a:rPr lang="en-US" sz="2500" dirty="0">
                <a:cs typeface="Times New Roman" pitchFamily="18" charset="0"/>
              </a:rPr>
              <a:t>Market Cap is </a:t>
            </a:r>
            <a:r>
              <a:rPr lang="en-US" sz="2500" dirty="0" smtClean="0">
                <a:cs typeface="Times New Roman" pitchFamily="18" charset="0"/>
              </a:rPr>
              <a:t>31.37B compared </a:t>
            </a:r>
            <a:r>
              <a:rPr lang="en-US" sz="2500" dirty="0">
                <a:cs typeface="Times New Roman" pitchFamily="18" charset="0"/>
              </a:rPr>
              <a:t>to an average of 51B in FY 2019 (Finance.yahoo.com, 2020). </a:t>
            </a:r>
            <a:endParaRPr lang="en-US" sz="2500" dirty="0" smtClean="0">
              <a:cs typeface="Times New Roman" pitchFamily="18" charset="0"/>
            </a:endParaRPr>
          </a:p>
          <a:p>
            <a:pPr algn="just">
              <a:lnSpc>
                <a:spcPct val="220000"/>
              </a:lnSpc>
              <a:defRPr/>
            </a:pPr>
            <a:r>
              <a:rPr lang="en-US" sz="2500" dirty="0" smtClean="0">
                <a:cs typeface="Times New Roman" pitchFamily="18" charset="0"/>
              </a:rPr>
              <a:t>Key </a:t>
            </a:r>
            <a:r>
              <a:rPr lang="en-US" sz="2500" dirty="0">
                <a:cs typeface="Times New Roman" pitchFamily="18" charset="0"/>
              </a:rPr>
              <a:t>people in the executive leadership include: </a:t>
            </a:r>
            <a:endParaRPr lang="en-US" sz="2500" dirty="0" smtClean="0">
              <a:cs typeface="Times New Roman" pitchFamily="18" charset="0"/>
            </a:endParaRPr>
          </a:p>
          <a:p>
            <a:pPr lvl="1" algn="just">
              <a:lnSpc>
                <a:spcPct val="220000"/>
              </a:lnSpc>
              <a:defRPr/>
            </a:pPr>
            <a:r>
              <a:rPr lang="en-US" sz="2500" dirty="0" smtClean="0">
                <a:cs typeface="Times New Roman" pitchFamily="18" charset="0"/>
              </a:rPr>
              <a:t>Mary </a:t>
            </a:r>
            <a:r>
              <a:rPr lang="en-US" sz="2500" dirty="0">
                <a:cs typeface="Times New Roman" pitchFamily="18" charset="0"/>
              </a:rPr>
              <a:t>T. Barra (Chairman of Board, CEO), Mark L. </a:t>
            </a:r>
            <a:r>
              <a:rPr lang="en-US" sz="2500" dirty="0" err="1">
                <a:cs typeface="Times New Roman" pitchFamily="18" charset="0"/>
              </a:rPr>
              <a:t>Reuss</a:t>
            </a:r>
            <a:r>
              <a:rPr lang="en-US" sz="2500" dirty="0">
                <a:cs typeface="Times New Roman" pitchFamily="18" charset="0"/>
              </a:rPr>
              <a:t> (President), </a:t>
            </a:r>
            <a:r>
              <a:rPr lang="en-US" sz="2500" dirty="0" err="1">
                <a:cs typeface="Times New Roman" pitchFamily="18" charset="0"/>
              </a:rPr>
              <a:t>Dhivya</a:t>
            </a:r>
            <a:r>
              <a:rPr lang="en-US" sz="2500" dirty="0">
                <a:cs typeface="Times New Roman" pitchFamily="18" charset="0"/>
              </a:rPr>
              <a:t> </a:t>
            </a:r>
            <a:r>
              <a:rPr lang="en-US" sz="2500" dirty="0" err="1">
                <a:cs typeface="Times New Roman" pitchFamily="18" charset="0"/>
              </a:rPr>
              <a:t>Suryadevara</a:t>
            </a:r>
            <a:r>
              <a:rPr lang="en-US" sz="2500" dirty="0">
                <a:cs typeface="Times New Roman" pitchFamily="18" charset="0"/>
              </a:rPr>
              <a:t> (CFO, Executive </a:t>
            </a:r>
            <a:r>
              <a:rPr lang="en-US" sz="2500" dirty="0" smtClean="0">
                <a:cs typeface="Times New Roman" pitchFamily="18" charset="0"/>
              </a:rPr>
              <a:t>VP  </a:t>
            </a:r>
          </a:p>
          <a:p>
            <a:pPr lvl="1" algn="just">
              <a:lnSpc>
                <a:spcPct val="220000"/>
              </a:lnSpc>
              <a:defRPr/>
            </a:pPr>
            <a:r>
              <a:rPr lang="en-US" sz="2500" dirty="0" smtClean="0">
                <a:cs typeface="Times New Roman" pitchFamily="18" charset="0"/>
              </a:rPr>
              <a:t>Daniel </a:t>
            </a:r>
            <a:r>
              <a:rPr lang="en-US" sz="2500" dirty="0" err="1">
                <a:cs typeface="Times New Roman" pitchFamily="18" charset="0"/>
              </a:rPr>
              <a:t>Ammann</a:t>
            </a:r>
            <a:r>
              <a:rPr lang="en-US" sz="2500" dirty="0">
                <a:cs typeface="Times New Roman" pitchFamily="18" charset="0"/>
              </a:rPr>
              <a:t> (CEO - GM Cruise Holdings LLC), and Craig B. Glidden (Executive </a:t>
            </a:r>
            <a:r>
              <a:rPr lang="en-US" sz="2500" dirty="0" smtClean="0">
                <a:cs typeface="Times New Roman" pitchFamily="18" charset="0"/>
              </a:rPr>
              <a:t>VP, </a:t>
            </a:r>
            <a:r>
              <a:rPr lang="en-US" sz="2500" dirty="0">
                <a:cs typeface="Times New Roman" pitchFamily="18" charset="0"/>
              </a:rPr>
              <a:t>General Counsel). </a:t>
            </a:r>
            <a:endParaRPr lang="en-US" sz="2500" dirty="0" smtClean="0">
              <a:cs typeface="Times New Roman" pitchFamily="18" charset="0"/>
            </a:endParaRPr>
          </a:p>
          <a:p>
            <a:pPr algn="just">
              <a:lnSpc>
                <a:spcPct val="220000"/>
              </a:lnSpc>
              <a:defRPr/>
            </a:pPr>
            <a:r>
              <a:rPr lang="en-US" sz="2500" dirty="0" smtClean="0">
                <a:cs typeface="Times New Roman" pitchFamily="18" charset="0"/>
              </a:rPr>
              <a:t>GMC </a:t>
            </a:r>
            <a:r>
              <a:rPr lang="en-US" sz="2500" dirty="0">
                <a:cs typeface="Times New Roman" pitchFamily="18" charset="0"/>
              </a:rPr>
              <a:t>achieves its goals and objectives by selling vehicles and services. </a:t>
            </a:r>
            <a:r>
              <a:rPr lang="en-US" sz="2500" dirty="0" smtClean="0">
                <a:cs typeface="Times New Roman" pitchFamily="18" charset="0"/>
              </a:rPr>
              <a:t> </a:t>
            </a:r>
            <a:endParaRPr lang="en-US" sz="2500" dirty="0"/>
          </a:p>
        </p:txBody>
      </p:sp>
    </p:spTree>
    <p:extLst>
      <p:ext uri="{BB962C8B-B14F-4D97-AF65-F5344CB8AC3E}">
        <p14:creationId xmlns:p14="http://schemas.microsoft.com/office/powerpoint/2010/main" val="304716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Introduction to the </a:t>
            </a:r>
            <a:r>
              <a:rPr lang="en-US" sz="3200" dirty="0" smtClean="0">
                <a:latin typeface="Times New Roman" pitchFamily="18" charset="0"/>
                <a:cs typeface="Times New Roman" pitchFamily="18" charset="0"/>
              </a:rPr>
              <a:t>Organization…cont..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marL="82296" indent="0" algn="just">
              <a:lnSpc>
                <a:spcPct val="150000"/>
              </a:lnSpc>
              <a:buNone/>
              <a:defRPr/>
            </a:pPr>
            <a:r>
              <a:rPr lang="en-US" sz="2300" b="1" dirty="0" smtClean="0">
                <a:solidFill>
                  <a:srgbClr val="00B0F0"/>
                </a:solidFill>
                <a:latin typeface="+mj-lt"/>
                <a:cs typeface="Times New Roman" pitchFamily="18" charset="0"/>
              </a:rPr>
              <a:t>GMC Business Model </a:t>
            </a:r>
          </a:p>
          <a:p>
            <a:pPr marL="342900" marR="0" lvl="0" indent="-342900">
              <a:lnSpc>
                <a:spcPct val="150000"/>
              </a:lnSpc>
              <a:spcBef>
                <a:spcPts val="0"/>
              </a:spcBef>
              <a:spcAft>
                <a:spcPts val="800"/>
              </a:spcAft>
              <a:buFont typeface="Symbol"/>
              <a:buChar char=""/>
            </a:pPr>
            <a:r>
              <a:rPr lang="en-US" sz="2800" dirty="0">
                <a:latin typeface="Times New Roman"/>
                <a:ea typeface="Calibri"/>
                <a:cs typeface="Times New Roman"/>
              </a:rPr>
              <a:t>Key partners: </a:t>
            </a:r>
            <a:endParaRPr lang="en-US" sz="2800" dirty="0" smtClean="0">
              <a:latin typeface="Times New Roman"/>
              <a:ea typeface="Calibri"/>
              <a:cs typeface="Times New Roman"/>
            </a:endParaRPr>
          </a:p>
          <a:p>
            <a:pPr marL="864108" lvl="2" indent="-342900">
              <a:lnSpc>
                <a:spcPct val="150000"/>
              </a:lnSpc>
              <a:spcBef>
                <a:spcPts val="0"/>
              </a:spcBef>
              <a:spcAft>
                <a:spcPts val="800"/>
              </a:spcAft>
              <a:buFont typeface="Symbol"/>
              <a:buChar char=""/>
            </a:pPr>
            <a:r>
              <a:rPr lang="en-US" sz="2000" dirty="0" smtClean="0">
                <a:latin typeface="+mj-lt"/>
                <a:ea typeface="Calibri"/>
                <a:cs typeface="Times New Roman"/>
              </a:rPr>
              <a:t>Investors</a:t>
            </a:r>
            <a:r>
              <a:rPr lang="en-US" sz="2000" dirty="0">
                <a:latin typeface="+mj-lt"/>
                <a:ea typeface="Calibri"/>
                <a:cs typeface="Times New Roman"/>
              </a:rPr>
              <a:t>, divisions, subsidiaries, brands, joint ventures, insurance companies, </a:t>
            </a:r>
            <a:endParaRPr lang="en-US" sz="2000" dirty="0" smtClean="0">
              <a:latin typeface="+mj-lt"/>
              <a:ea typeface="Calibri"/>
              <a:cs typeface="Times New Roman"/>
            </a:endParaRPr>
          </a:p>
          <a:p>
            <a:pPr marL="864108" lvl="2" indent="-342900">
              <a:lnSpc>
                <a:spcPct val="150000"/>
              </a:lnSpc>
              <a:spcBef>
                <a:spcPts val="0"/>
              </a:spcBef>
              <a:spcAft>
                <a:spcPts val="800"/>
              </a:spcAft>
              <a:buFont typeface="Symbol"/>
              <a:buChar char=""/>
            </a:pPr>
            <a:r>
              <a:rPr lang="en-US" sz="2000" dirty="0" smtClean="0">
                <a:latin typeface="+mj-lt"/>
                <a:ea typeface="Calibri"/>
                <a:cs typeface="Times New Roman"/>
              </a:rPr>
              <a:t>Affiliates</a:t>
            </a:r>
            <a:r>
              <a:rPr lang="en-US" sz="2000" dirty="0">
                <a:latin typeface="+mj-lt"/>
                <a:ea typeface="Calibri"/>
                <a:cs typeface="Times New Roman"/>
              </a:rPr>
              <a:t>, </a:t>
            </a:r>
            <a:r>
              <a:rPr lang="en-US" sz="2000" dirty="0" smtClean="0">
                <a:latin typeface="+mj-lt"/>
                <a:ea typeface="Calibri"/>
                <a:cs typeface="Times New Roman"/>
              </a:rPr>
              <a:t>spinoffs</a:t>
            </a:r>
            <a:r>
              <a:rPr lang="en-US" sz="2000" dirty="0">
                <a:latin typeface="+mj-lt"/>
                <a:ea typeface="Calibri"/>
                <a:cs typeface="Times New Roman"/>
              </a:rPr>
              <a:t>, software providers, technology devices providers, </a:t>
            </a:r>
            <a:endParaRPr lang="en-US" sz="2000" dirty="0" smtClean="0">
              <a:latin typeface="+mj-lt"/>
              <a:ea typeface="Calibri"/>
              <a:cs typeface="Times New Roman"/>
            </a:endParaRPr>
          </a:p>
          <a:p>
            <a:pPr marL="864108" lvl="2" indent="-342900">
              <a:lnSpc>
                <a:spcPct val="150000"/>
              </a:lnSpc>
              <a:spcBef>
                <a:spcPts val="0"/>
              </a:spcBef>
              <a:spcAft>
                <a:spcPts val="800"/>
              </a:spcAft>
              <a:buFont typeface="Symbol"/>
              <a:buChar char=""/>
            </a:pPr>
            <a:r>
              <a:rPr lang="en-US" sz="2000" dirty="0" smtClean="0">
                <a:latin typeface="+mj-lt"/>
                <a:ea typeface="Calibri"/>
                <a:cs typeface="Times New Roman"/>
              </a:rPr>
              <a:t>distribution </a:t>
            </a:r>
            <a:r>
              <a:rPr lang="en-US" sz="2000" dirty="0">
                <a:latin typeface="+mj-lt"/>
                <a:ea typeface="Calibri"/>
                <a:cs typeface="Times New Roman"/>
              </a:rPr>
              <a:t>networks, </a:t>
            </a:r>
            <a:r>
              <a:rPr lang="en-US" sz="2000" dirty="0" smtClean="0">
                <a:latin typeface="+mj-lt"/>
                <a:ea typeface="Calibri"/>
                <a:cs typeface="Times New Roman"/>
              </a:rPr>
              <a:t>motor </a:t>
            </a:r>
            <a:r>
              <a:rPr lang="en-US" sz="2000" dirty="0">
                <a:latin typeface="+mj-lt"/>
                <a:ea typeface="Calibri"/>
                <a:cs typeface="Times New Roman"/>
              </a:rPr>
              <a:t>sports partners and suppliers. </a:t>
            </a:r>
            <a:endParaRPr lang="en-US" sz="1600" dirty="0">
              <a:latin typeface="+mj-lt"/>
              <a:ea typeface="Calibri"/>
              <a:cs typeface="Times New Roman"/>
            </a:endParaRPr>
          </a:p>
          <a:p>
            <a:pPr marL="342900" marR="0" lvl="0" indent="-342900">
              <a:lnSpc>
                <a:spcPct val="150000"/>
              </a:lnSpc>
              <a:spcBef>
                <a:spcPts val="0"/>
              </a:spcBef>
              <a:spcAft>
                <a:spcPts val="800"/>
              </a:spcAft>
              <a:buFont typeface="Symbol"/>
              <a:buChar char=""/>
            </a:pPr>
            <a:r>
              <a:rPr lang="en-US" sz="2800" dirty="0">
                <a:latin typeface="+mj-lt"/>
                <a:ea typeface="Calibri"/>
                <a:cs typeface="Times New Roman"/>
              </a:rPr>
              <a:t>Key activities: </a:t>
            </a:r>
            <a:endParaRPr lang="en-US" sz="2800" dirty="0" smtClean="0">
              <a:latin typeface="+mj-lt"/>
              <a:ea typeface="Calibri"/>
              <a:cs typeface="Times New Roman"/>
            </a:endParaRPr>
          </a:p>
          <a:p>
            <a:pPr marL="864108" lvl="2" indent="-342900">
              <a:lnSpc>
                <a:spcPct val="150000"/>
              </a:lnSpc>
              <a:spcBef>
                <a:spcPts val="0"/>
              </a:spcBef>
              <a:spcAft>
                <a:spcPts val="800"/>
              </a:spcAft>
              <a:buFont typeface="Symbol"/>
              <a:buChar char=""/>
            </a:pPr>
            <a:r>
              <a:rPr lang="en-US" sz="2000" dirty="0" smtClean="0">
                <a:latin typeface="+mj-lt"/>
                <a:ea typeface="Calibri"/>
                <a:cs typeface="Times New Roman"/>
              </a:rPr>
              <a:t>R&amp;D</a:t>
            </a:r>
            <a:r>
              <a:rPr lang="en-US" sz="2000" dirty="0">
                <a:latin typeface="+mj-lt"/>
                <a:ea typeface="Calibri"/>
                <a:cs typeface="Times New Roman"/>
              </a:rPr>
              <a:t>, innovations, design, manufacturing, logistics/distribution, customer service, </a:t>
            </a:r>
            <a:endParaRPr lang="en-US" sz="2000" dirty="0" smtClean="0">
              <a:latin typeface="+mj-lt"/>
              <a:ea typeface="Calibri"/>
              <a:cs typeface="Times New Roman"/>
            </a:endParaRPr>
          </a:p>
          <a:p>
            <a:pPr marL="864108" lvl="2" indent="-342900">
              <a:lnSpc>
                <a:spcPct val="150000"/>
              </a:lnSpc>
              <a:spcBef>
                <a:spcPts val="0"/>
              </a:spcBef>
              <a:spcAft>
                <a:spcPts val="800"/>
              </a:spcAft>
              <a:buFont typeface="Symbol"/>
              <a:buChar char=""/>
            </a:pPr>
            <a:r>
              <a:rPr lang="en-US" sz="2000" dirty="0" smtClean="0">
                <a:latin typeface="+mj-lt"/>
                <a:ea typeface="Calibri"/>
                <a:cs typeface="Times New Roman"/>
              </a:rPr>
              <a:t>Marketing </a:t>
            </a:r>
            <a:r>
              <a:rPr lang="en-US" sz="2000" dirty="0">
                <a:latin typeface="+mj-lt"/>
                <a:ea typeface="Calibri"/>
                <a:cs typeface="Times New Roman"/>
              </a:rPr>
              <a:t>and sales, </a:t>
            </a:r>
            <a:r>
              <a:rPr lang="en-US" sz="2000" dirty="0" smtClean="0">
                <a:latin typeface="+mj-lt"/>
                <a:ea typeface="Calibri"/>
                <a:cs typeface="Times New Roman"/>
              </a:rPr>
              <a:t>brand </a:t>
            </a:r>
            <a:r>
              <a:rPr lang="en-US" sz="2000" dirty="0">
                <a:latin typeface="+mj-lt"/>
                <a:ea typeface="Calibri"/>
                <a:cs typeface="Times New Roman"/>
              </a:rPr>
              <a:t>management, post sales, financials, legal and agreements</a:t>
            </a:r>
            <a:endParaRPr lang="en-US" sz="1600" dirty="0">
              <a:latin typeface="+mj-lt"/>
              <a:ea typeface="Calibri"/>
              <a:cs typeface="Times New Roman"/>
            </a:endParaRPr>
          </a:p>
          <a:p>
            <a:pPr marL="342900" marR="0" lvl="0" indent="-342900">
              <a:lnSpc>
                <a:spcPct val="150000"/>
              </a:lnSpc>
              <a:spcBef>
                <a:spcPts val="0"/>
              </a:spcBef>
              <a:spcAft>
                <a:spcPts val="800"/>
              </a:spcAft>
              <a:buFont typeface="Symbol"/>
              <a:buChar char=""/>
            </a:pPr>
            <a:r>
              <a:rPr lang="en-US" sz="2800" dirty="0">
                <a:latin typeface="+mj-lt"/>
                <a:ea typeface="Calibri"/>
                <a:cs typeface="Times New Roman"/>
              </a:rPr>
              <a:t>Key resources: </a:t>
            </a:r>
            <a:endParaRPr lang="en-US" sz="2800" dirty="0" smtClean="0">
              <a:latin typeface="+mj-lt"/>
              <a:ea typeface="Calibri"/>
              <a:cs typeface="Times New Roman"/>
            </a:endParaRPr>
          </a:p>
          <a:p>
            <a:pPr marL="864108" lvl="2" indent="-342900">
              <a:lnSpc>
                <a:spcPct val="150000"/>
              </a:lnSpc>
              <a:spcBef>
                <a:spcPts val="0"/>
              </a:spcBef>
              <a:spcAft>
                <a:spcPts val="800"/>
              </a:spcAft>
              <a:buFont typeface="Symbol"/>
              <a:buChar char=""/>
            </a:pPr>
            <a:r>
              <a:rPr lang="en-US" sz="2000" dirty="0" smtClean="0">
                <a:latin typeface="+mj-lt"/>
                <a:ea typeface="Calibri"/>
                <a:cs typeface="Times New Roman"/>
              </a:rPr>
              <a:t>Nearly </a:t>
            </a:r>
            <a:r>
              <a:rPr lang="en-US" sz="2000" dirty="0">
                <a:latin typeface="+mj-lt"/>
                <a:ea typeface="Calibri"/>
                <a:cs typeface="Times New Roman"/>
              </a:rPr>
              <a:t>164,000 employees, intellectual property, tradition, </a:t>
            </a:r>
            <a:r>
              <a:rPr lang="en-US" sz="2000" dirty="0" err="1">
                <a:latin typeface="+mj-lt"/>
                <a:ea typeface="Calibri"/>
                <a:cs typeface="Times New Roman"/>
              </a:rPr>
              <a:t>portifolio</a:t>
            </a:r>
            <a:r>
              <a:rPr lang="en-US" sz="2000" dirty="0">
                <a:latin typeface="+mj-lt"/>
                <a:ea typeface="Calibri"/>
                <a:cs typeface="Times New Roman"/>
              </a:rPr>
              <a:t> with leading brands, </a:t>
            </a:r>
            <a:r>
              <a:rPr lang="en-US" sz="2000" dirty="0" smtClean="0">
                <a:latin typeface="+mj-lt"/>
                <a:ea typeface="Calibri"/>
                <a:cs typeface="Times New Roman"/>
              </a:rPr>
              <a:t>\</a:t>
            </a:r>
          </a:p>
          <a:p>
            <a:pPr marL="864108" lvl="2" indent="-342900">
              <a:lnSpc>
                <a:spcPct val="150000"/>
              </a:lnSpc>
              <a:spcBef>
                <a:spcPts val="0"/>
              </a:spcBef>
              <a:spcAft>
                <a:spcPts val="800"/>
              </a:spcAft>
              <a:buFont typeface="Symbol"/>
              <a:buChar char=""/>
            </a:pPr>
            <a:r>
              <a:rPr lang="en-US" sz="2000" dirty="0">
                <a:latin typeface="+mj-lt"/>
                <a:ea typeface="Calibri"/>
                <a:cs typeface="Times New Roman"/>
              </a:rPr>
              <a:t>F</a:t>
            </a:r>
            <a:r>
              <a:rPr lang="en-US" sz="2000" dirty="0" smtClean="0">
                <a:latin typeface="+mj-lt"/>
                <a:ea typeface="Calibri"/>
                <a:cs typeface="Times New Roman"/>
              </a:rPr>
              <a:t>acilities</a:t>
            </a:r>
            <a:r>
              <a:rPr lang="en-US" sz="2000" dirty="0">
                <a:latin typeface="+mj-lt"/>
                <a:ea typeface="Calibri"/>
                <a:cs typeface="Times New Roman"/>
              </a:rPr>
              <a:t>, distribution network, production output, research division, V2V technology, GM platforms, awards</a:t>
            </a:r>
            <a:endParaRPr lang="en-US" sz="1600" dirty="0">
              <a:latin typeface="+mj-lt"/>
              <a:ea typeface="Calibri"/>
              <a:cs typeface="Times New Roman"/>
            </a:endParaRPr>
          </a:p>
          <a:p>
            <a:pPr marL="0" marR="0" lvl="0" indent="0">
              <a:lnSpc>
                <a:spcPct val="150000"/>
              </a:lnSpc>
              <a:spcBef>
                <a:spcPts val="0"/>
              </a:spcBef>
              <a:spcAft>
                <a:spcPts val="800"/>
              </a:spcAft>
              <a:buNone/>
            </a:pPr>
            <a:endParaRPr lang="en-US" sz="2600" dirty="0"/>
          </a:p>
        </p:txBody>
      </p:sp>
    </p:spTree>
    <p:extLst>
      <p:ext uri="{BB962C8B-B14F-4D97-AF65-F5344CB8AC3E}">
        <p14:creationId xmlns:p14="http://schemas.microsoft.com/office/powerpoint/2010/main" val="1720606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Introduction to the </a:t>
            </a:r>
            <a:r>
              <a:rPr lang="en-US" sz="3200" dirty="0" smtClean="0">
                <a:latin typeface="Times New Roman" pitchFamily="18" charset="0"/>
                <a:cs typeface="Times New Roman" pitchFamily="18" charset="0"/>
              </a:rPr>
              <a:t>Organization…cont..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marL="82296" indent="0" algn="just">
              <a:lnSpc>
                <a:spcPct val="150000"/>
              </a:lnSpc>
              <a:buNone/>
              <a:defRPr/>
            </a:pPr>
            <a:r>
              <a:rPr lang="en-US" sz="1800" b="1" dirty="0" smtClean="0">
                <a:solidFill>
                  <a:srgbClr val="00B0F0"/>
                </a:solidFill>
                <a:latin typeface="+mj-lt"/>
                <a:cs typeface="Times New Roman" pitchFamily="18" charset="0"/>
              </a:rPr>
              <a:t>GMC Business Model </a:t>
            </a:r>
          </a:p>
          <a:p>
            <a:pPr marL="342900" marR="0" lvl="0" indent="-342900">
              <a:lnSpc>
                <a:spcPct val="150000"/>
              </a:lnSpc>
              <a:spcBef>
                <a:spcPts val="0"/>
              </a:spcBef>
              <a:spcAft>
                <a:spcPts val="800"/>
              </a:spcAft>
              <a:buFont typeface="Symbol"/>
              <a:buChar char=""/>
            </a:pPr>
            <a:r>
              <a:rPr lang="en-US" sz="2100" b="1" dirty="0" smtClean="0">
                <a:solidFill>
                  <a:srgbClr val="00B0F0"/>
                </a:solidFill>
                <a:latin typeface="+mj-lt"/>
                <a:ea typeface="Calibri"/>
                <a:cs typeface="Times New Roman"/>
              </a:rPr>
              <a:t>Value </a:t>
            </a:r>
            <a:r>
              <a:rPr lang="en-US" sz="2100" b="1" dirty="0">
                <a:solidFill>
                  <a:srgbClr val="00B0F0"/>
                </a:solidFill>
                <a:latin typeface="+mj-lt"/>
                <a:ea typeface="Calibri"/>
                <a:cs typeface="Times New Roman"/>
              </a:rPr>
              <a:t>proposition</a:t>
            </a:r>
            <a:r>
              <a:rPr lang="en-US" sz="1500" b="1" dirty="0">
                <a:solidFill>
                  <a:srgbClr val="92D050"/>
                </a:solidFill>
                <a:latin typeface="+mj-lt"/>
                <a:ea typeface="Calibri"/>
                <a:cs typeface="Times New Roman"/>
              </a:rPr>
              <a:t>: </a:t>
            </a:r>
            <a:endParaRPr lang="en-US" sz="1500" b="1" dirty="0" smtClean="0">
              <a:solidFill>
                <a:srgbClr val="92D050"/>
              </a:solidFill>
              <a:latin typeface="+mj-lt"/>
              <a:ea typeface="Calibri"/>
              <a:cs typeface="Times New Roman"/>
            </a:endParaRPr>
          </a:p>
          <a:p>
            <a:pPr marL="617220" lvl="1" indent="-342900">
              <a:lnSpc>
                <a:spcPct val="150000"/>
              </a:lnSpc>
              <a:spcBef>
                <a:spcPts val="0"/>
              </a:spcBef>
              <a:spcAft>
                <a:spcPts val="800"/>
              </a:spcAft>
              <a:buFont typeface="Symbol"/>
              <a:buChar char=""/>
            </a:pPr>
            <a:r>
              <a:rPr lang="en-US" sz="1900" dirty="0" smtClean="0">
                <a:latin typeface="+mj-lt"/>
                <a:ea typeface="Calibri"/>
                <a:cs typeface="Times New Roman"/>
              </a:rPr>
              <a:t>care </a:t>
            </a:r>
            <a:r>
              <a:rPr lang="en-US" sz="1900" dirty="0">
                <a:latin typeface="+mj-lt"/>
                <a:ea typeface="Calibri"/>
                <a:cs typeface="Times New Roman"/>
              </a:rPr>
              <a:t>for customer, hybrid EVs, EVs, self-driving vehicles, 4G LTE connectivity</a:t>
            </a:r>
          </a:p>
          <a:p>
            <a:pPr marL="342900" marR="0" lvl="0" indent="-342900">
              <a:lnSpc>
                <a:spcPct val="150000"/>
              </a:lnSpc>
              <a:spcBef>
                <a:spcPts val="0"/>
              </a:spcBef>
              <a:spcAft>
                <a:spcPts val="800"/>
              </a:spcAft>
              <a:buFont typeface="Symbol"/>
              <a:buChar char=""/>
            </a:pPr>
            <a:r>
              <a:rPr lang="en-US" sz="2300" b="1" dirty="0">
                <a:solidFill>
                  <a:srgbClr val="00B0F0"/>
                </a:solidFill>
                <a:latin typeface="+mj-lt"/>
                <a:ea typeface="Calibri"/>
                <a:cs typeface="Times New Roman"/>
              </a:rPr>
              <a:t>Customer relationship</a:t>
            </a:r>
            <a:r>
              <a:rPr lang="en-US" sz="1500" dirty="0">
                <a:latin typeface="+mj-lt"/>
                <a:ea typeface="Calibri"/>
                <a:cs typeface="Times New Roman"/>
              </a:rPr>
              <a:t>: </a:t>
            </a:r>
            <a:endParaRPr lang="en-US" sz="1500" dirty="0" smtClean="0">
              <a:latin typeface="+mj-lt"/>
              <a:ea typeface="Calibri"/>
              <a:cs typeface="Times New Roman"/>
            </a:endParaRPr>
          </a:p>
          <a:p>
            <a:pPr marL="617220" lvl="1" indent="-342900">
              <a:lnSpc>
                <a:spcPct val="150000"/>
              </a:lnSpc>
              <a:spcBef>
                <a:spcPts val="0"/>
              </a:spcBef>
              <a:spcAft>
                <a:spcPts val="800"/>
              </a:spcAft>
              <a:buFont typeface="Symbol"/>
              <a:buChar char=""/>
            </a:pPr>
            <a:r>
              <a:rPr lang="en-US" sz="1900" dirty="0" smtClean="0">
                <a:latin typeface="+mj-lt"/>
                <a:ea typeface="Calibri"/>
                <a:cs typeface="Times New Roman"/>
              </a:rPr>
              <a:t>post </a:t>
            </a:r>
            <a:r>
              <a:rPr lang="en-US" sz="1900" dirty="0">
                <a:latin typeface="+mj-lt"/>
                <a:ea typeface="Calibri"/>
                <a:cs typeface="Times New Roman"/>
              </a:rPr>
              <a:t>sales services, customer assistance, rewards, tradition, </a:t>
            </a:r>
            <a:r>
              <a:rPr lang="en-US" sz="1900" dirty="0" smtClean="0">
                <a:latin typeface="+mj-lt"/>
                <a:ea typeface="Calibri"/>
                <a:cs typeface="Times New Roman"/>
              </a:rPr>
              <a:t>semi-automation</a:t>
            </a:r>
            <a:r>
              <a:rPr lang="en-US" sz="1900" dirty="0">
                <a:latin typeface="+mj-lt"/>
                <a:ea typeface="Calibri"/>
                <a:cs typeface="Times New Roman"/>
              </a:rPr>
              <a:t>, auto-pilot features, added value services</a:t>
            </a:r>
          </a:p>
          <a:p>
            <a:pPr marL="342900" marR="0" lvl="0" indent="-342900">
              <a:lnSpc>
                <a:spcPct val="150000"/>
              </a:lnSpc>
              <a:spcBef>
                <a:spcPts val="0"/>
              </a:spcBef>
              <a:spcAft>
                <a:spcPts val="800"/>
              </a:spcAft>
              <a:buFont typeface="Symbol"/>
              <a:buChar char=""/>
            </a:pPr>
            <a:r>
              <a:rPr lang="en-US" sz="2300" b="1" dirty="0">
                <a:solidFill>
                  <a:srgbClr val="00B0F0"/>
                </a:solidFill>
                <a:latin typeface="+mj-lt"/>
                <a:ea typeface="Calibri"/>
                <a:cs typeface="Times New Roman"/>
              </a:rPr>
              <a:t>Customer segments</a:t>
            </a:r>
            <a:r>
              <a:rPr lang="en-US" sz="1500" dirty="0">
                <a:latin typeface="+mj-lt"/>
                <a:ea typeface="Calibri"/>
                <a:cs typeface="Times New Roman"/>
              </a:rPr>
              <a:t>: </a:t>
            </a:r>
            <a:endParaRPr lang="en-US" sz="1500" dirty="0" smtClean="0">
              <a:latin typeface="+mj-lt"/>
              <a:ea typeface="Calibri"/>
              <a:cs typeface="Times New Roman"/>
            </a:endParaRPr>
          </a:p>
          <a:p>
            <a:pPr marL="617220" lvl="1" indent="-342900">
              <a:lnSpc>
                <a:spcPct val="150000"/>
              </a:lnSpc>
              <a:spcBef>
                <a:spcPts val="0"/>
              </a:spcBef>
              <a:spcAft>
                <a:spcPts val="800"/>
              </a:spcAft>
              <a:buFont typeface="Symbol"/>
              <a:buChar char=""/>
            </a:pPr>
            <a:r>
              <a:rPr lang="en-US" sz="1900" dirty="0" smtClean="0">
                <a:latin typeface="+mj-lt"/>
                <a:ea typeface="Calibri"/>
                <a:cs typeface="Times New Roman"/>
              </a:rPr>
              <a:t>personal </a:t>
            </a:r>
            <a:r>
              <a:rPr lang="en-US" sz="1900" dirty="0">
                <a:latin typeface="+mj-lt"/>
                <a:ea typeface="Calibri"/>
                <a:cs typeface="Times New Roman"/>
              </a:rPr>
              <a:t>drivers, mass market and corporate/business</a:t>
            </a:r>
          </a:p>
          <a:p>
            <a:pPr marL="342900" marR="0" lvl="0" indent="-342900">
              <a:lnSpc>
                <a:spcPct val="150000"/>
              </a:lnSpc>
              <a:spcBef>
                <a:spcPts val="0"/>
              </a:spcBef>
              <a:spcAft>
                <a:spcPts val="800"/>
              </a:spcAft>
              <a:buFont typeface="Symbol"/>
              <a:buChar char=""/>
            </a:pPr>
            <a:r>
              <a:rPr lang="en-US" sz="2300" b="1" dirty="0">
                <a:solidFill>
                  <a:srgbClr val="00B0F0"/>
                </a:solidFill>
                <a:latin typeface="+mj-lt"/>
                <a:ea typeface="Calibri"/>
                <a:cs typeface="Times New Roman"/>
              </a:rPr>
              <a:t>Channels</a:t>
            </a:r>
            <a:r>
              <a:rPr lang="en-US" sz="1500" dirty="0">
                <a:latin typeface="+mj-lt"/>
                <a:ea typeface="Calibri"/>
                <a:cs typeface="Times New Roman"/>
              </a:rPr>
              <a:t>: </a:t>
            </a:r>
            <a:endParaRPr lang="en-US" sz="1500" dirty="0" smtClean="0">
              <a:latin typeface="+mj-lt"/>
              <a:ea typeface="Calibri"/>
              <a:cs typeface="Times New Roman"/>
            </a:endParaRPr>
          </a:p>
          <a:p>
            <a:pPr marL="617220" lvl="1" indent="-342900">
              <a:lnSpc>
                <a:spcPct val="150000"/>
              </a:lnSpc>
              <a:spcBef>
                <a:spcPts val="0"/>
              </a:spcBef>
              <a:spcAft>
                <a:spcPts val="800"/>
              </a:spcAft>
              <a:buFont typeface="Symbol"/>
              <a:buChar char=""/>
            </a:pPr>
            <a:r>
              <a:rPr lang="en-US" sz="1900" dirty="0" smtClean="0">
                <a:latin typeface="+mj-lt"/>
                <a:ea typeface="Calibri"/>
                <a:cs typeface="Times New Roman"/>
              </a:rPr>
              <a:t>dealers </a:t>
            </a:r>
            <a:r>
              <a:rPr lang="en-US" sz="1900" dirty="0">
                <a:latin typeface="+mj-lt"/>
                <a:ea typeface="Calibri"/>
                <a:cs typeface="Times New Roman"/>
              </a:rPr>
              <a:t>(over 19,000), events, media, website, owner center, sponsored organizations, GM app shop</a:t>
            </a:r>
          </a:p>
          <a:p>
            <a:pPr marL="342900" marR="0" lvl="0" indent="-342900">
              <a:lnSpc>
                <a:spcPct val="150000"/>
              </a:lnSpc>
              <a:spcBef>
                <a:spcPts val="0"/>
              </a:spcBef>
              <a:spcAft>
                <a:spcPts val="800"/>
              </a:spcAft>
              <a:buFont typeface="Symbol"/>
              <a:buChar char=""/>
            </a:pPr>
            <a:r>
              <a:rPr lang="en-US" sz="2300" b="1" dirty="0">
                <a:solidFill>
                  <a:srgbClr val="00B0F0"/>
                </a:solidFill>
                <a:latin typeface="+mj-lt"/>
                <a:ea typeface="Calibri"/>
                <a:cs typeface="Times New Roman"/>
              </a:rPr>
              <a:t>Revenue</a:t>
            </a:r>
            <a:r>
              <a:rPr lang="en-US" sz="1500" dirty="0">
                <a:latin typeface="+mj-lt"/>
                <a:ea typeface="Calibri"/>
                <a:cs typeface="Times New Roman"/>
              </a:rPr>
              <a:t>: </a:t>
            </a:r>
            <a:endParaRPr lang="en-US" sz="1500" dirty="0" smtClean="0">
              <a:latin typeface="+mj-lt"/>
              <a:ea typeface="Calibri"/>
              <a:cs typeface="Times New Roman"/>
            </a:endParaRPr>
          </a:p>
          <a:p>
            <a:pPr marL="617220" lvl="1" indent="-342900">
              <a:lnSpc>
                <a:spcPct val="150000"/>
              </a:lnSpc>
              <a:spcBef>
                <a:spcPts val="0"/>
              </a:spcBef>
              <a:spcAft>
                <a:spcPts val="800"/>
              </a:spcAft>
              <a:buFont typeface="Symbol"/>
              <a:buChar char=""/>
            </a:pPr>
            <a:r>
              <a:rPr lang="en-US" sz="1900" dirty="0" smtClean="0">
                <a:latin typeface="+mj-lt"/>
                <a:ea typeface="Calibri"/>
                <a:cs typeface="Times New Roman"/>
              </a:rPr>
              <a:t>sales </a:t>
            </a:r>
            <a:r>
              <a:rPr lang="en-US" sz="1900" dirty="0">
                <a:latin typeface="+mj-lt"/>
                <a:ea typeface="Calibri"/>
                <a:cs typeface="Times New Roman"/>
              </a:rPr>
              <a:t>of automobiles, after sale services, financial services, auto parts and accessories</a:t>
            </a:r>
          </a:p>
          <a:p>
            <a:pPr marL="342900" marR="0" lvl="0" indent="-342900">
              <a:lnSpc>
                <a:spcPct val="150000"/>
              </a:lnSpc>
              <a:spcBef>
                <a:spcPts val="0"/>
              </a:spcBef>
              <a:spcAft>
                <a:spcPts val="800"/>
              </a:spcAft>
              <a:buFont typeface="Symbol"/>
              <a:buChar char=""/>
            </a:pPr>
            <a:r>
              <a:rPr lang="en-US" sz="2300" b="1" dirty="0">
                <a:solidFill>
                  <a:srgbClr val="00B0F0"/>
                </a:solidFill>
                <a:latin typeface="+mj-lt"/>
                <a:ea typeface="Calibri"/>
                <a:cs typeface="Times New Roman"/>
              </a:rPr>
              <a:t>Cost structure</a:t>
            </a:r>
            <a:r>
              <a:rPr lang="en-US" sz="1500" dirty="0">
                <a:latin typeface="+mj-lt"/>
                <a:ea typeface="Calibri"/>
                <a:cs typeface="Times New Roman"/>
              </a:rPr>
              <a:t>: </a:t>
            </a:r>
            <a:endParaRPr lang="en-US" sz="1500" dirty="0" smtClean="0">
              <a:latin typeface="+mj-lt"/>
              <a:ea typeface="Calibri"/>
              <a:cs typeface="Times New Roman"/>
            </a:endParaRPr>
          </a:p>
          <a:p>
            <a:pPr marL="617220" lvl="1" indent="-342900">
              <a:lnSpc>
                <a:spcPct val="150000"/>
              </a:lnSpc>
              <a:spcBef>
                <a:spcPts val="0"/>
              </a:spcBef>
              <a:spcAft>
                <a:spcPts val="800"/>
              </a:spcAft>
              <a:buFont typeface="Symbol"/>
              <a:buChar char=""/>
            </a:pPr>
            <a:r>
              <a:rPr lang="en-US" sz="1900" dirty="0" smtClean="0">
                <a:latin typeface="+mj-lt"/>
                <a:ea typeface="Calibri"/>
                <a:cs typeface="Times New Roman"/>
              </a:rPr>
              <a:t>manufacturing </a:t>
            </a:r>
            <a:r>
              <a:rPr lang="en-US" sz="1900" dirty="0">
                <a:latin typeface="+mj-lt"/>
                <a:ea typeface="Calibri"/>
                <a:cs typeface="Times New Roman"/>
              </a:rPr>
              <a:t>costs, employees payroll, parts and components, R&amp;D, taxes, battery pack plant, distribution channels, equipment maintenance, </a:t>
            </a:r>
          </a:p>
          <a:p>
            <a:pPr marL="342900" marR="0" lvl="0" indent="-342900">
              <a:lnSpc>
                <a:spcPct val="150000"/>
              </a:lnSpc>
              <a:spcBef>
                <a:spcPts val="0"/>
              </a:spcBef>
              <a:spcAft>
                <a:spcPts val="800"/>
              </a:spcAft>
              <a:buFont typeface="Symbol"/>
              <a:buChar char=""/>
            </a:pPr>
            <a:endParaRPr lang="en-US" sz="1400" dirty="0"/>
          </a:p>
        </p:txBody>
      </p:sp>
    </p:spTree>
    <p:extLst>
      <p:ext uri="{BB962C8B-B14F-4D97-AF65-F5344CB8AC3E}">
        <p14:creationId xmlns:p14="http://schemas.microsoft.com/office/powerpoint/2010/main" val="32692417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Industry &amp; competitors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pPr algn="just">
              <a:lnSpc>
                <a:spcPct val="150000"/>
              </a:lnSpc>
              <a:defRPr/>
            </a:pPr>
            <a:r>
              <a:rPr lang="en-US" sz="2400" dirty="0" smtClean="0"/>
              <a:t>General </a:t>
            </a:r>
            <a:r>
              <a:rPr lang="en-US" sz="2400" dirty="0"/>
              <a:t>Motors Company operates in the automotive industry. </a:t>
            </a:r>
            <a:endParaRPr lang="en-US" sz="2400" dirty="0" smtClean="0"/>
          </a:p>
          <a:p>
            <a:pPr algn="just">
              <a:lnSpc>
                <a:spcPct val="150000"/>
              </a:lnSpc>
              <a:defRPr/>
            </a:pPr>
            <a:r>
              <a:rPr lang="en-US" sz="2400" dirty="0" smtClean="0"/>
              <a:t>The </a:t>
            </a:r>
            <a:r>
              <a:rPr lang="en-US" sz="2400" dirty="0"/>
              <a:t>automotive industry encompasses a wide array of players who take part in the design, development, production or manufacturing, marketing, and sell of motor vehicles. </a:t>
            </a:r>
            <a:endParaRPr lang="en-US" sz="2400" dirty="0" smtClean="0"/>
          </a:p>
          <a:p>
            <a:pPr algn="just">
              <a:lnSpc>
                <a:spcPct val="150000"/>
              </a:lnSpc>
              <a:defRPr/>
            </a:pPr>
            <a:r>
              <a:rPr lang="en-US" sz="2400" dirty="0" smtClean="0"/>
              <a:t>The </a:t>
            </a:r>
            <a:r>
              <a:rPr lang="en-US" sz="2400" dirty="0"/>
              <a:t>industry is one of the largest economic sectors globally in terms of revenue. </a:t>
            </a:r>
            <a:endParaRPr lang="en-US" sz="2400" dirty="0" smtClean="0"/>
          </a:p>
          <a:p>
            <a:pPr algn="just">
              <a:lnSpc>
                <a:spcPct val="150000"/>
              </a:lnSpc>
              <a:defRPr/>
            </a:pPr>
            <a:r>
              <a:rPr lang="en-US" sz="2400" dirty="0" smtClean="0"/>
              <a:t>Some </a:t>
            </a:r>
            <a:r>
              <a:rPr lang="en-US" sz="2400" dirty="0"/>
              <a:t>of the main issues dominating the industry include: </a:t>
            </a:r>
            <a:endParaRPr lang="en-US" sz="2400" dirty="0" smtClean="0"/>
          </a:p>
          <a:p>
            <a:pPr lvl="1" algn="just">
              <a:lnSpc>
                <a:spcPct val="150000"/>
              </a:lnSpc>
              <a:defRPr/>
            </a:pPr>
            <a:r>
              <a:rPr lang="en-US" sz="2000" dirty="0" smtClean="0"/>
              <a:t>Safety </a:t>
            </a:r>
            <a:r>
              <a:rPr lang="en-US" sz="2000" dirty="0"/>
              <a:t>issues, development of EVs and self-driven concept, </a:t>
            </a:r>
            <a:endParaRPr lang="en-US" sz="2000" dirty="0" smtClean="0"/>
          </a:p>
          <a:p>
            <a:pPr lvl="1" algn="just">
              <a:lnSpc>
                <a:spcPct val="150000"/>
              </a:lnSpc>
              <a:defRPr/>
            </a:pPr>
            <a:r>
              <a:rPr lang="en-US" sz="2000" dirty="0"/>
              <a:t>C</a:t>
            </a:r>
            <a:r>
              <a:rPr lang="en-US" sz="2000" dirty="0" smtClean="0"/>
              <a:t>hanging </a:t>
            </a:r>
            <a:r>
              <a:rPr lang="en-US" sz="2000" dirty="0"/>
              <a:t>business model towards sale of </a:t>
            </a:r>
            <a:r>
              <a:rPr lang="en-US" sz="2000" dirty="0" smtClean="0"/>
              <a:t>service </a:t>
            </a:r>
            <a:r>
              <a:rPr lang="en-US" sz="2000" dirty="0"/>
              <a:t>rather than selling products, </a:t>
            </a:r>
            <a:endParaRPr lang="en-US" sz="2000" dirty="0" smtClean="0"/>
          </a:p>
          <a:p>
            <a:pPr lvl="1" algn="just">
              <a:lnSpc>
                <a:spcPct val="150000"/>
              </a:lnSpc>
              <a:defRPr/>
            </a:pPr>
            <a:r>
              <a:rPr lang="en-US" sz="2000" dirty="0"/>
              <a:t>R</a:t>
            </a:r>
            <a:r>
              <a:rPr lang="en-US" sz="2000" dirty="0" smtClean="0"/>
              <a:t>eduction </a:t>
            </a:r>
            <a:r>
              <a:rPr lang="en-US" sz="2000" dirty="0"/>
              <a:t>of carbon emission and green products, high cost structures (fixed costs), </a:t>
            </a:r>
            <a:endParaRPr lang="en-US" sz="2000" dirty="0" smtClean="0"/>
          </a:p>
          <a:p>
            <a:pPr lvl="1" algn="just">
              <a:lnSpc>
                <a:spcPct val="150000"/>
              </a:lnSpc>
              <a:defRPr/>
            </a:pPr>
            <a:r>
              <a:rPr lang="en-US" sz="2000" dirty="0"/>
              <a:t>I</a:t>
            </a:r>
            <a:r>
              <a:rPr lang="en-US" sz="2000" dirty="0" smtClean="0"/>
              <a:t>ncreased </a:t>
            </a:r>
            <a:r>
              <a:rPr lang="en-US" sz="2000" dirty="0"/>
              <a:t>regulations in different regimes, and consolidation of a largely mature industry. </a:t>
            </a:r>
          </a:p>
          <a:p>
            <a:pPr algn="just">
              <a:lnSpc>
                <a:spcPct val="150000"/>
              </a:lnSpc>
              <a:defRPr/>
            </a:pPr>
            <a:r>
              <a:rPr lang="en-US" sz="2400" dirty="0"/>
              <a:t>General Motors competitors include: Ford Motor, Daimler, Toyota, Renault, Suzuki, SAIC, </a:t>
            </a:r>
            <a:endParaRPr lang="en-US" sz="2400" dirty="0" smtClean="0"/>
          </a:p>
          <a:p>
            <a:pPr algn="just">
              <a:lnSpc>
                <a:spcPct val="150000"/>
              </a:lnSpc>
              <a:defRPr/>
            </a:pPr>
            <a:r>
              <a:rPr lang="en-US" sz="2400" dirty="0" smtClean="0"/>
              <a:t>Most </a:t>
            </a:r>
            <a:r>
              <a:rPr lang="en-US" sz="2400" dirty="0"/>
              <a:t>of these competitors are direct competitors and they produce and sale a wide range of vehicles from small cars to large trucks. </a:t>
            </a:r>
          </a:p>
          <a:p>
            <a:pPr algn="just">
              <a:lnSpc>
                <a:spcPct val="150000"/>
              </a:lnSpc>
              <a:defRPr/>
            </a:pPr>
            <a:endParaRPr lang="en-US" sz="2400" dirty="0"/>
          </a:p>
        </p:txBody>
      </p:sp>
    </p:spTree>
    <p:extLst>
      <p:ext uri="{BB962C8B-B14F-4D97-AF65-F5344CB8AC3E}">
        <p14:creationId xmlns:p14="http://schemas.microsoft.com/office/powerpoint/2010/main" val="1891953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Measurement and control system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marL="82296" indent="0" algn="just">
              <a:lnSpc>
                <a:spcPct val="150000"/>
              </a:lnSpc>
              <a:buNone/>
              <a:defRPr/>
            </a:pPr>
            <a:r>
              <a:rPr lang="en-US" sz="2100" b="1" dirty="0" smtClean="0">
                <a:solidFill>
                  <a:srgbClr val="00B0F0"/>
                </a:solidFill>
                <a:cs typeface="Times New Roman" pitchFamily="18" charset="0"/>
              </a:rPr>
              <a:t>Control strategies </a:t>
            </a:r>
            <a:endParaRPr lang="en-US" sz="2100" b="1" dirty="0">
              <a:solidFill>
                <a:srgbClr val="00B0F0"/>
              </a:solidFill>
              <a:cs typeface="Times New Roman" pitchFamily="18" charset="0"/>
            </a:endParaRPr>
          </a:p>
          <a:p>
            <a:pPr algn="just">
              <a:lnSpc>
                <a:spcPct val="150000"/>
              </a:lnSpc>
              <a:defRPr/>
            </a:pPr>
            <a:r>
              <a:rPr lang="en-US" sz="1900" dirty="0" smtClean="0">
                <a:cs typeface="Times New Roman" pitchFamily="18" charset="0"/>
              </a:rPr>
              <a:t>Standards </a:t>
            </a:r>
            <a:r>
              <a:rPr lang="en-US" sz="1900" dirty="0">
                <a:cs typeface="Times New Roman" pitchFamily="18" charset="0"/>
              </a:rPr>
              <a:t>and policies: This includes policies and standards on emission levels for vehicles</a:t>
            </a:r>
          </a:p>
          <a:p>
            <a:pPr algn="just">
              <a:lnSpc>
                <a:spcPct val="150000"/>
              </a:lnSpc>
              <a:defRPr/>
            </a:pPr>
            <a:r>
              <a:rPr lang="en-US" sz="1900" dirty="0" smtClean="0">
                <a:cs typeface="Times New Roman" pitchFamily="18" charset="0"/>
              </a:rPr>
              <a:t>Financial </a:t>
            </a:r>
            <a:r>
              <a:rPr lang="en-US" sz="1900" dirty="0">
                <a:cs typeface="Times New Roman" pitchFamily="18" charset="0"/>
              </a:rPr>
              <a:t>statements: Used to analyses performance against set objectives using methods such as ratio analysis, business position and cash flow status  </a:t>
            </a:r>
          </a:p>
          <a:p>
            <a:pPr algn="just">
              <a:lnSpc>
                <a:spcPct val="150000"/>
              </a:lnSpc>
              <a:defRPr/>
            </a:pPr>
            <a:r>
              <a:rPr lang="en-US" sz="1900" dirty="0" smtClean="0">
                <a:cs typeface="Times New Roman" pitchFamily="18" charset="0"/>
              </a:rPr>
              <a:t>Organizational </a:t>
            </a:r>
            <a:r>
              <a:rPr lang="en-US" sz="1900" dirty="0">
                <a:cs typeface="Times New Roman" pitchFamily="18" charset="0"/>
              </a:rPr>
              <a:t>structure: GM uses Corporate Functional Groups such as Office of the CEO, North America, GM Financial, Global Manufacturing, South America, Legal and Public Policy, </a:t>
            </a:r>
            <a:r>
              <a:rPr lang="en-US" sz="1900" dirty="0" smtClean="0">
                <a:cs typeface="Times New Roman" pitchFamily="18" charset="0"/>
              </a:rPr>
              <a:t> </a:t>
            </a:r>
          </a:p>
          <a:p>
            <a:pPr algn="just">
              <a:lnSpc>
                <a:spcPct val="150000"/>
              </a:lnSpc>
              <a:defRPr/>
            </a:pPr>
            <a:r>
              <a:rPr lang="en-US" sz="1900" dirty="0" smtClean="0">
                <a:cs typeface="Times New Roman" pitchFamily="18" charset="0"/>
              </a:rPr>
              <a:t>The functional structure is for </a:t>
            </a:r>
            <a:r>
              <a:rPr lang="en-US" sz="1900" dirty="0">
                <a:cs typeface="Times New Roman" pitchFamily="18" charset="0"/>
              </a:rPr>
              <a:t>purposes of integrating all business operations in order to ensure consistency and continuity and control  </a:t>
            </a:r>
          </a:p>
          <a:p>
            <a:pPr algn="just">
              <a:lnSpc>
                <a:spcPct val="150000"/>
              </a:lnSpc>
              <a:defRPr/>
            </a:pPr>
            <a:r>
              <a:rPr lang="en-US" sz="1900" dirty="0" smtClean="0">
                <a:cs typeface="Times New Roman" pitchFamily="18" charset="0"/>
              </a:rPr>
              <a:t>Organizational </a:t>
            </a:r>
            <a:r>
              <a:rPr lang="en-US" sz="1900" dirty="0">
                <a:cs typeface="Times New Roman" pitchFamily="18" charset="0"/>
              </a:rPr>
              <a:t>culture: GM uses its culture to ensure measurement and control using culture elements such as </a:t>
            </a:r>
            <a:endParaRPr lang="en-US" sz="1900" dirty="0" smtClean="0">
              <a:cs typeface="Times New Roman" pitchFamily="18" charset="0"/>
            </a:endParaRPr>
          </a:p>
          <a:p>
            <a:pPr lvl="1" algn="just">
              <a:lnSpc>
                <a:spcPct val="150000"/>
              </a:lnSpc>
              <a:defRPr/>
            </a:pPr>
            <a:r>
              <a:rPr lang="en-US" sz="1600" dirty="0" smtClean="0">
                <a:cs typeface="Times New Roman" pitchFamily="18" charset="0"/>
              </a:rPr>
              <a:t>Freedom </a:t>
            </a:r>
            <a:r>
              <a:rPr lang="en-US" sz="1600" dirty="0">
                <a:cs typeface="Times New Roman" pitchFamily="18" charset="0"/>
              </a:rPr>
              <a:t>and opportunity to learn, evolve and grow, Fast thinking for sustained success, </a:t>
            </a:r>
            <a:endParaRPr lang="en-US" sz="1600" dirty="0" smtClean="0">
              <a:cs typeface="Times New Roman" pitchFamily="18" charset="0"/>
            </a:endParaRPr>
          </a:p>
          <a:p>
            <a:pPr lvl="1" algn="just">
              <a:lnSpc>
                <a:spcPct val="150000"/>
              </a:lnSpc>
              <a:defRPr/>
            </a:pPr>
            <a:r>
              <a:rPr lang="en-US" sz="1600" dirty="0" smtClean="0">
                <a:cs typeface="Times New Roman" pitchFamily="18" charset="0"/>
              </a:rPr>
              <a:t>Innovation </a:t>
            </a:r>
            <a:r>
              <a:rPr lang="en-US" sz="1600" dirty="0">
                <a:cs typeface="Times New Roman" pitchFamily="18" charset="0"/>
              </a:rPr>
              <a:t>and focus on quality, Responsibility and accountability, and Positive work relationships for operating achievement.</a:t>
            </a:r>
          </a:p>
          <a:p>
            <a:pPr algn="just">
              <a:lnSpc>
                <a:spcPct val="150000"/>
              </a:lnSpc>
              <a:defRPr/>
            </a:pPr>
            <a:r>
              <a:rPr lang="en-US" sz="1900" dirty="0" smtClean="0">
                <a:cs typeface="Times New Roman" pitchFamily="18" charset="0"/>
              </a:rPr>
              <a:t>Audits </a:t>
            </a:r>
            <a:r>
              <a:rPr lang="en-US" sz="1900" dirty="0">
                <a:cs typeface="Times New Roman" pitchFamily="18" charset="0"/>
              </a:rPr>
              <a:t>and inspections to check processes and activities against set expectations</a:t>
            </a:r>
          </a:p>
          <a:p>
            <a:pPr algn="just">
              <a:lnSpc>
                <a:spcPct val="150000"/>
              </a:lnSpc>
              <a:defRPr/>
            </a:pPr>
            <a:endParaRPr lang="en-US" sz="2400" dirty="0"/>
          </a:p>
        </p:txBody>
      </p:sp>
    </p:spTree>
    <p:extLst>
      <p:ext uri="{BB962C8B-B14F-4D97-AF65-F5344CB8AC3E}">
        <p14:creationId xmlns:p14="http://schemas.microsoft.com/office/powerpoint/2010/main" val="2878285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smtClean="0">
                <a:latin typeface="Times New Roman" pitchFamily="18" charset="0"/>
                <a:cs typeface="Times New Roman" pitchFamily="18" charset="0"/>
              </a:rPr>
              <a:t>Comparison </a:t>
            </a:r>
            <a:r>
              <a:rPr lang="en-US" sz="3200" dirty="0">
                <a:latin typeface="Times New Roman" pitchFamily="18" charset="0"/>
                <a:cs typeface="Times New Roman" pitchFamily="18" charset="0"/>
              </a:rPr>
              <a:t>of selected financial ratios for GMC and Ford Motors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7352"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lnSpc>
                <a:spcPct val="150000"/>
              </a:lnSpc>
              <a:defRPr/>
            </a:pPr>
            <a:r>
              <a:rPr lang="en-US" sz="2000" b="1" dirty="0">
                <a:solidFill>
                  <a:srgbClr val="00B0F0"/>
                </a:solidFill>
              </a:rPr>
              <a:t>P/E GMC </a:t>
            </a:r>
            <a:endParaRPr lang="en-US" sz="2000" b="1" dirty="0" smtClean="0">
              <a:solidFill>
                <a:srgbClr val="00B0F0"/>
              </a:solidFill>
            </a:endParaRPr>
          </a:p>
          <a:p>
            <a:pPr algn="just">
              <a:lnSpc>
                <a:spcPct val="150000"/>
              </a:lnSpc>
              <a:defRPr/>
            </a:pPr>
            <a:endParaRPr lang="en-US" sz="2400" dirty="0"/>
          </a:p>
          <a:p>
            <a:pPr algn="just">
              <a:lnSpc>
                <a:spcPct val="150000"/>
              </a:lnSpc>
              <a:defRPr/>
            </a:pPr>
            <a:endParaRPr lang="en-US" sz="2400" dirty="0" smtClean="0"/>
          </a:p>
          <a:p>
            <a:pPr algn="just">
              <a:lnSpc>
                <a:spcPct val="150000"/>
              </a:lnSpc>
              <a:defRPr/>
            </a:pPr>
            <a:r>
              <a:rPr lang="en-US" sz="2400" dirty="0" smtClean="0">
                <a:solidFill>
                  <a:srgbClr val="00B0F0"/>
                </a:solidFill>
              </a:rPr>
              <a:t>P/E </a:t>
            </a:r>
            <a:r>
              <a:rPr lang="en-US" sz="2400" dirty="0">
                <a:solidFill>
                  <a:srgbClr val="00B0F0"/>
                </a:solidFill>
              </a:rPr>
              <a:t>Ford </a:t>
            </a:r>
            <a:r>
              <a:rPr lang="en-US" sz="2400" dirty="0" smtClean="0">
                <a:solidFill>
                  <a:srgbClr val="00B0F0"/>
                </a:solidFill>
              </a:rPr>
              <a:t>motors</a:t>
            </a:r>
          </a:p>
          <a:p>
            <a:pPr algn="just">
              <a:lnSpc>
                <a:spcPct val="150000"/>
              </a:lnSpc>
              <a:defRPr/>
            </a:pPr>
            <a:endParaRPr lang="en-US" sz="2400" dirty="0"/>
          </a:p>
          <a:p>
            <a:pPr algn="just">
              <a:lnSpc>
                <a:spcPct val="150000"/>
              </a:lnSpc>
              <a:defRPr/>
            </a:pPr>
            <a:endParaRPr lang="en-US" sz="2400" dirty="0" smtClean="0"/>
          </a:p>
          <a:p>
            <a:pPr algn="just">
              <a:lnSpc>
                <a:spcPct val="150000"/>
              </a:lnSpc>
              <a:defRPr/>
            </a:pPr>
            <a:r>
              <a:rPr lang="en-US" sz="2400" dirty="0"/>
              <a:t> </a:t>
            </a:r>
            <a:r>
              <a:rPr lang="en-US" sz="2400" dirty="0">
                <a:solidFill>
                  <a:srgbClr val="00B0F0"/>
                </a:solidFill>
              </a:rPr>
              <a:t>Dividend payout </a:t>
            </a:r>
            <a:r>
              <a:rPr lang="en-US" sz="2400" dirty="0" smtClean="0">
                <a:solidFill>
                  <a:srgbClr val="00B0F0"/>
                </a:solidFill>
              </a:rPr>
              <a:t>ratio</a:t>
            </a:r>
          </a:p>
          <a:p>
            <a:pPr algn="just">
              <a:lnSpc>
                <a:spcPct val="150000"/>
              </a:lnSpc>
              <a:defRPr/>
            </a:pPr>
            <a:endParaRPr lang="en-US" sz="2400" dirty="0" smtClean="0"/>
          </a:p>
          <a:p>
            <a:pPr algn="just">
              <a:lnSpc>
                <a:spcPct val="150000"/>
              </a:lnSpc>
              <a:defRPr/>
            </a:pPr>
            <a:endParaRPr lang="en-US" sz="2400" dirty="0"/>
          </a:p>
        </p:txBody>
      </p:sp>
      <p:sp>
        <p:nvSpPr>
          <p:cNvPr id="9" name="Rectangle 2"/>
          <p:cNvSpPr>
            <a:spLocks noChangeArrowheads="1"/>
          </p:cNvSpPr>
          <p:nvPr/>
        </p:nvSpPr>
        <p:spPr bwMode="auto">
          <a:xfrm>
            <a:off x="2651125" y="3382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P/E Ford motors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096988636"/>
              </p:ext>
            </p:extLst>
          </p:nvPr>
        </p:nvGraphicFramePr>
        <p:xfrm>
          <a:off x="609600" y="2133599"/>
          <a:ext cx="6248400" cy="1249363"/>
        </p:xfrm>
        <a:graphic>
          <a:graphicData uri="http://schemas.openxmlformats.org/drawingml/2006/table">
            <a:tbl>
              <a:tblPr firstRow="1" firstCol="1" bandRow="1"/>
              <a:tblGrid>
                <a:gridCol w="2068476"/>
                <a:gridCol w="699203"/>
                <a:gridCol w="930814"/>
                <a:gridCol w="849969"/>
                <a:gridCol w="849969"/>
                <a:gridCol w="849969"/>
              </a:tblGrid>
              <a:tr h="475231">
                <a:tc>
                  <a:txBody>
                    <a:bodyPr/>
                    <a:lstStyle/>
                    <a:p>
                      <a:pPr marL="0" marR="0">
                        <a:lnSpc>
                          <a:spcPct val="107000"/>
                        </a:lnSpc>
                        <a:spcBef>
                          <a:spcPts val="0"/>
                        </a:spcBef>
                        <a:spcAft>
                          <a:spcPts val="0"/>
                        </a:spcAft>
                      </a:pPr>
                      <a:r>
                        <a:rPr lang="en-US" sz="1200" b="1" i="1" dirty="0">
                          <a:solidFill>
                            <a:schemeClr val="bg1"/>
                          </a:solidFill>
                          <a:effectLst/>
                          <a:latin typeface="Times New Roman"/>
                          <a:ea typeface="Calibri"/>
                          <a:cs typeface="Times New Roman"/>
                        </a:rPr>
                        <a:t>P/E GMC  </a:t>
                      </a:r>
                      <a:r>
                        <a:rPr lang="en-US" sz="1100" dirty="0">
                          <a:solidFill>
                            <a:schemeClr val="bg1"/>
                          </a:solidFill>
                          <a:effectLst/>
                          <a:latin typeface="Calibri"/>
                          <a:ea typeface="Times New Roman"/>
                          <a:cs typeface="Calibri"/>
                        </a:rPr>
                        <a:t>  </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Current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12/31/2019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9/30/2019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6/30/2019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3/31/2019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044">
                <a:tc>
                  <a:txBody>
                    <a:bodyPr/>
                    <a:lstStyle/>
                    <a:p>
                      <a:pPr marL="0" marR="0">
                        <a:lnSpc>
                          <a:spcPct val="107000"/>
                        </a:lnSpc>
                        <a:spcBef>
                          <a:spcPts val="0"/>
                        </a:spcBef>
                        <a:spcAft>
                          <a:spcPts val="0"/>
                        </a:spcAft>
                      </a:pPr>
                      <a:r>
                        <a:rPr lang="en-US" sz="1100">
                          <a:solidFill>
                            <a:schemeClr val="bg1"/>
                          </a:solidFill>
                          <a:effectLst/>
                          <a:latin typeface="Calibri"/>
                          <a:ea typeface="Times New Roman"/>
                          <a:cs typeface="Calibri"/>
                        </a:rPr>
                        <a:t>Trailing P/E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4.71</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5.96</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5.97</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6.13</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6.65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044">
                <a:tc>
                  <a:txBody>
                    <a:bodyPr/>
                    <a:lstStyle/>
                    <a:p>
                      <a:pPr marL="0" marR="0">
                        <a:lnSpc>
                          <a:spcPct val="107000"/>
                        </a:lnSpc>
                        <a:spcBef>
                          <a:spcPts val="0"/>
                        </a:spcBef>
                        <a:spcAft>
                          <a:spcPts val="0"/>
                        </a:spcAft>
                      </a:pPr>
                      <a:r>
                        <a:rPr lang="en-US" sz="1100">
                          <a:solidFill>
                            <a:schemeClr val="bg1"/>
                          </a:solidFill>
                          <a:effectLst/>
                          <a:latin typeface="Calibri"/>
                          <a:ea typeface="Times New Roman"/>
                          <a:cs typeface="Calibri"/>
                        </a:rPr>
                        <a:t>Forward P/E 1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9.45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5.65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5.74</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044">
                <a:tc>
                  <a:txBody>
                    <a:bodyPr/>
                    <a:lstStyle/>
                    <a:p>
                      <a:pPr marL="0" marR="0">
                        <a:lnSpc>
                          <a:spcPct val="107000"/>
                        </a:lnSpc>
                        <a:spcBef>
                          <a:spcPts val="0"/>
                        </a:spcBef>
                        <a:spcAft>
                          <a:spcPts val="0"/>
                        </a:spcAft>
                      </a:pPr>
                      <a:r>
                        <a:rPr lang="en-US" sz="1100" dirty="0">
                          <a:solidFill>
                            <a:schemeClr val="bg1"/>
                          </a:solidFill>
                          <a:effectLst/>
                          <a:latin typeface="Calibri"/>
                          <a:ea typeface="Times New Roman"/>
                          <a:cs typeface="Calibri"/>
                        </a:rPr>
                        <a:t>PEG Ratio (5 </a:t>
                      </a:r>
                      <a:r>
                        <a:rPr lang="en-US" sz="1100" dirty="0" err="1">
                          <a:solidFill>
                            <a:schemeClr val="bg1"/>
                          </a:solidFill>
                          <a:effectLst/>
                          <a:latin typeface="Calibri"/>
                          <a:ea typeface="Times New Roman"/>
                          <a:cs typeface="Calibri"/>
                        </a:rPr>
                        <a:t>yr</a:t>
                      </a:r>
                      <a:r>
                        <a:rPr lang="en-US" sz="1100" dirty="0">
                          <a:solidFill>
                            <a:schemeClr val="bg1"/>
                          </a:solidFill>
                          <a:effectLst/>
                          <a:latin typeface="Calibri"/>
                          <a:ea typeface="Times New Roman"/>
                          <a:cs typeface="Calibri"/>
                        </a:rPr>
                        <a:t> expected) 1 </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0.86</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1.07</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1.07</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1.29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solidFill>
                            <a:schemeClr val="bg1"/>
                          </a:solidFill>
                          <a:effectLst/>
                          <a:latin typeface="Calibri"/>
                          <a:ea typeface="Times New Roman"/>
                          <a:cs typeface="Calibri"/>
                        </a:rPr>
                        <a:t>1.19</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609060468"/>
              </p:ext>
            </p:extLst>
          </p:nvPr>
        </p:nvGraphicFramePr>
        <p:xfrm>
          <a:off x="685800" y="4114800"/>
          <a:ext cx="5943599" cy="1066800"/>
        </p:xfrm>
        <a:graphic>
          <a:graphicData uri="http://schemas.openxmlformats.org/drawingml/2006/table">
            <a:tbl>
              <a:tblPr firstRow="1" firstCol="1" bandRow="1"/>
              <a:tblGrid>
                <a:gridCol w="2115266"/>
                <a:gridCol w="715020"/>
                <a:gridCol w="834189"/>
                <a:gridCol w="759708"/>
                <a:gridCol w="759708"/>
                <a:gridCol w="759708"/>
              </a:tblGrid>
              <a:tr h="266700">
                <a:tc>
                  <a:txBody>
                    <a:bodyPr/>
                    <a:lstStyle/>
                    <a:p>
                      <a:pPr marL="0" marR="0">
                        <a:lnSpc>
                          <a:spcPct val="107000"/>
                        </a:lnSpc>
                        <a:spcBef>
                          <a:spcPts val="0"/>
                        </a:spcBef>
                        <a:spcAft>
                          <a:spcPts val="0"/>
                        </a:spcAft>
                      </a:pPr>
                      <a:r>
                        <a:rPr lang="en-US" sz="1100" dirty="0">
                          <a:solidFill>
                            <a:schemeClr val="bg1"/>
                          </a:solidFill>
                          <a:effectLst/>
                          <a:latin typeface="Calibri"/>
                          <a:ea typeface="Times New Roman"/>
                          <a:cs typeface="Calibri"/>
                        </a:rPr>
                        <a:t> </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solidFill>
                            <a:schemeClr val="bg1"/>
                          </a:solidFill>
                          <a:effectLst/>
                          <a:latin typeface="Calibri"/>
                          <a:ea typeface="Times New Roman"/>
                          <a:cs typeface="Calibri"/>
                        </a:rPr>
                        <a:t>Current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chemeClr val="bg1"/>
                          </a:solidFill>
                          <a:effectLst/>
                          <a:latin typeface="Calibri"/>
                          <a:ea typeface="Times New Roman"/>
                          <a:cs typeface="Calibri"/>
                        </a:rPr>
                        <a:t>12/31/2019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chemeClr val="bg1"/>
                          </a:solidFill>
                          <a:effectLst/>
                          <a:latin typeface="Calibri"/>
                          <a:ea typeface="Times New Roman"/>
                          <a:cs typeface="Calibri"/>
                        </a:rPr>
                        <a:t>9/30/2019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chemeClr val="bg1"/>
                          </a:solidFill>
                          <a:effectLst/>
                          <a:latin typeface="Calibri"/>
                          <a:ea typeface="Times New Roman"/>
                          <a:cs typeface="Calibri"/>
                        </a:rPr>
                        <a:t>6/30/2019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100">
                          <a:solidFill>
                            <a:schemeClr val="bg1"/>
                          </a:solidFill>
                          <a:effectLst/>
                          <a:latin typeface="Calibri"/>
                          <a:ea typeface="Times New Roman"/>
                          <a:cs typeface="Calibri"/>
                        </a:rPr>
                        <a:t>3/31/2019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marL="0" marR="0">
                        <a:lnSpc>
                          <a:spcPct val="107000"/>
                        </a:lnSpc>
                        <a:spcBef>
                          <a:spcPts val="0"/>
                        </a:spcBef>
                        <a:spcAft>
                          <a:spcPts val="0"/>
                        </a:spcAft>
                      </a:pPr>
                      <a:r>
                        <a:rPr lang="en-US" sz="1100">
                          <a:solidFill>
                            <a:schemeClr val="bg1"/>
                          </a:solidFill>
                          <a:effectLst/>
                          <a:latin typeface="Calibri"/>
                          <a:ea typeface="Times New Roman"/>
                          <a:cs typeface="Calibri"/>
                        </a:rPr>
                        <a:t>Trailing P/E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489</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23.25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16.96</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13.12</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9.54</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marL="0" marR="0">
                        <a:lnSpc>
                          <a:spcPct val="107000"/>
                        </a:lnSpc>
                        <a:spcBef>
                          <a:spcPts val="0"/>
                        </a:spcBef>
                        <a:spcAft>
                          <a:spcPts val="0"/>
                        </a:spcAft>
                      </a:pPr>
                      <a:r>
                        <a:rPr lang="en-US" sz="1100">
                          <a:solidFill>
                            <a:schemeClr val="bg1"/>
                          </a:solidFill>
                          <a:effectLst/>
                          <a:latin typeface="Calibri"/>
                          <a:ea typeface="Times New Roman"/>
                          <a:cs typeface="Calibri"/>
                        </a:rPr>
                        <a:t>Forward P/E 1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6.47</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solidFill>
                            <a:schemeClr val="bg1"/>
                          </a:solidFill>
                          <a:effectLst/>
                          <a:latin typeface="Calibri"/>
                          <a:ea typeface="Times New Roman"/>
                          <a:cs typeface="Calibri"/>
                        </a:rPr>
                        <a:t>6.89</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5.88</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7.55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7.26</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700">
                <a:tc>
                  <a:txBody>
                    <a:bodyPr/>
                    <a:lstStyle/>
                    <a:p>
                      <a:pPr marL="0" marR="0">
                        <a:lnSpc>
                          <a:spcPct val="107000"/>
                        </a:lnSpc>
                        <a:spcBef>
                          <a:spcPts val="0"/>
                        </a:spcBef>
                        <a:spcAft>
                          <a:spcPts val="0"/>
                        </a:spcAft>
                      </a:pPr>
                      <a:r>
                        <a:rPr lang="en-US" sz="1100" dirty="0">
                          <a:solidFill>
                            <a:schemeClr val="bg1"/>
                          </a:solidFill>
                          <a:effectLst/>
                          <a:latin typeface="Calibri"/>
                          <a:ea typeface="Times New Roman"/>
                          <a:cs typeface="Calibri"/>
                        </a:rPr>
                        <a:t>PEG Ratio (5 </a:t>
                      </a:r>
                      <a:r>
                        <a:rPr lang="en-US" sz="1100" dirty="0" err="1">
                          <a:solidFill>
                            <a:schemeClr val="bg1"/>
                          </a:solidFill>
                          <a:effectLst/>
                          <a:latin typeface="Calibri"/>
                          <a:ea typeface="Times New Roman"/>
                          <a:cs typeface="Calibri"/>
                        </a:rPr>
                        <a:t>yr</a:t>
                      </a:r>
                      <a:r>
                        <a:rPr lang="en-US" sz="1100" dirty="0">
                          <a:solidFill>
                            <a:schemeClr val="bg1"/>
                          </a:solidFill>
                          <a:effectLst/>
                          <a:latin typeface="Calibri"/>
                          <a:ea typeface="Times New Roman"/>
                          <a:cs typeface="Calibri"/>
                        </a:rPr>
                        <a:t> expected) 1 </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0.46</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0.68</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0.53</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0.66</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solidFill>
                            <a:schemeClr val="bg1"/>
                          </a:solidFill>
                          <a:effectLst/>
                          <a:latin typeface="Calibri"/>
                          <a:ea typeface="Times New Roman"/>
                          <a:cs typeface="Calibri"/>
                        </a:rPr>
                        <a:t>0.84</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666821608"/>
              </p:ext>
            </p:extLst>
          </p:nvPr>
        </p:nvGraphicFramePr>
        <p:xfrm>
          <a:off x="762000" y="5715000"/>
          <a:ext cx="5943599" cy="876300"/>
        </p:xfrm>
        <a:graphic>
          <a:graphicData uri="http://schemas.openxmlformats.org/drawingml/2006/table">
            <a:tbl>
              <a:tblPr firstRow="1" firstCol="1" bandRow="1"/>
              <a:tblGrid>
                <a:gridCol w="2238499"/>
                <a:gridCol w="926275"/>
                <a:gridCol w="926275"/>
                <a:gridCol w="926275"/>
                <a:gridCol w="926275"/>
              </a:tblGrid>
              <a:tr h="292100">
                <a:tc>
                  <a:txBody>
                    <a:bodyPr/>
                    <a:lstStyle/>
                    <a:p>
                      <a:pPr marL="0" marR="0">
                        <a:lnSpc>
                          <a:spcPct val="107000"/>
                        </a:lnSpc>
                        <a:spcBef>
                          <a:spcPts val="0"/>
                        </a:spcBef>
                        <a:spcAft>
                          <a:spcPts val="0"/>
                        </a:spcAft>
                      </a:pPr>
                      <a:r>
                        <a:rPr lang="en-US" sz="1100" b="1" dirty="0">
                          <a:solidFill>
                            <a:schemeClr val="bg1"/>
                          </a:solidFill>
                          <a:effectLst/>
                          <a:latin typeface="Calibri"/>
                          <a:ea typeface="Times New Roman"/>
                          <a:cs typeface="Calibri"/>
                        </a:rPr>
                        <a:t>Payout Ratio % *</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2016-12</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2017-12</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2018-12</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2019-12</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marL="0" marR="0">
                        <a:lnSpc>
                          <a:spcPct val="107000"/>
                        </a:lnSpc>
                        <a:spcBef>
                          <a:spcPts val="0"/>
                        </a:spcBef>
                        <a:spcAft>
                          <a:spcPts val="0"/>
                        </a:spcAft>
                      </a:pPr>
                      <a:r>
                        <a:rPr lang="en-US" sz="1100" b="1">
                          <a:solidFill>
                            <a:schemeClr val="bg1"/>
                          </a:solidFill>
                          <a:effectLst/>
                          <a:latin typeface="Calibri"/>
                          <a:ea typeface="Times New Roman"/>
                          <a:cs typeface="Calibri"/>
                        </a:rPr>
                        <a:t>GM </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17.3</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32.1</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161.7</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24.8</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100">
                <a:tc>
                  <a:txBody>
                    <a:bodyPr/>
                    <a:lstStyle/>
                    <a:p>
                      <a:pPr marL="0" marR="0">
                        <a:lnSpc>
                          <a:spcPct val="107000"/>
                        </a:lnSpc>
                        <a:spcBef>
                          <a:spcPts val="0"/>
                        </a:spcBef>
                        <a:spcAft>
                          <a:spcPts val="0"/>
                        </a:spcAft>
                      </a:pPr>
                      <a:r>
                        <a:rPr lang="en-US" sz="1100" dirty="0">
                          <a:solidFill>
                            <a:schemeClr val="bg1"/>
                          </a:solidFill>
                          <a:effectLst/>
                          <a:latin typeface="Calibri"/>
                          <a:ea typeface="Times New Roman"/>
                          <a:cs typeface="Calibri"/>
                        </a:rPr>
                        <a:t>Ford </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33.1</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54.5</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chemeClr val="bg1"/>
                          </a:solidFill>
                          <a:effectLst/>
                          <a:latin typeface="Calibri"/>
                          <a:ea typeface="Times New Roman"/>
                          <a:cs typeface="Calibri"/>
                        </a:rPr>
                        <a:t>38.7</a:t>
                      </a:r>
                      <a:endParaRPr lang="en-US" sz="11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solidFill>
                            <a:schemeClr val="bg1"/>
                          </a:solidFill>
                          <a:effectLst/>
                          <a:latin typeface="Calibri"/>
                          <a:ea typeface="Times New Roman"/>
                          <a:cs typeface="Calibri"/>
                        </a:rPr>
                        <a:t>150</a:t>
                      </a:r>
                      <a:endParaRPr lang="en-US" sz="11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475261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smtClean="0">
                <a:latin typeface="Times New Roman" pitchFamily="18" charset="0"/>
                <a:cs typeface="Times New Roman" pitchFamily="18" charset="0"/>
              </a:rPr>
              <a:t>Assorted financial ratios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lnSpc>
                <a:spcPct val="150000"/>
              </a:lnSpc>
              <a:defRPr/>
            </a:pPr>
            <a:r>
              <a:rPr lang="en-US" sz="2400" dirty="0" smtClean="0"/>
              <a:t>Return </a:t>
            </a:r>
            <a:r>
              <a:rPr lang="en-US" sz="2400" dirty="0"/>
              <a:t>on </a:t>
            </a:r>
            <a:r>
              <a:rPr lang="en-US" sz="2400" dirty="0" smtClean="0"/>
              <a:t>sales</a:t>
            </a:r>
          </a:p>
          <a:p>
            <a:pPr algn="just">
              <a:lnSpc>
                <a:spcPct val="150000"/>
              </a:lnSpc>
              <a:defRPr/>
            </a:pPr>
            <a:endParaRPr lang="en-US" sz="2400" dirty="0"/>
          </a:p>
          <a:p>
            <a:pPr algn="just">
              <a:lnSpc>
                <a:spcPct val="150000"/>
              </a:lnSpc>
              <a:defRPr/>
            </a:pPr>
            <a:r>
              <a:rPr lang="en-US" sz="2400" dirty="0" smtClean="0"/>
              <a:t>Return </a:t>
            </a:r>
            <a:r>
              <a:rPr lang="en-US" sz="2400" dirty="0"/>
              <a:t>on </a:t>
            </a:r>
            <a:r>
              <a:rPr lang="en-US" sz="2400" dirty="0" smtClean="0"/>
              <a:t>assets</a:t>
            </a:r>
            <a:endParaRPr lang="en-US" sz="2400" dirty="0"/>
          </a:p>
          <a:p>
            <a:pPr algn="just">
              <a:lnSpc>
                <a:spcPct val="150000"/>
              </a:lnSpc>
              <a:defRPr/>
            </a:pPr>
            <a:endParaRPr lang="en-US" sz="2400" dirty="0"/>
          </a:p>
          <a:p>
            <a:pPr algn="just">
              <a:lnSpc>
                <a:spcPct val="150000"/>
              </a:lnSpc>
              <a:defRPr/>
            </a:pPr>
            <a:r>
              <a:rPr lang="en-US" sz="2400" dirty="0" smtClean="0"/>
              <a:t>Return </a:t>
            </a:r>
            <a:r>
              <a:rPr lang="en-US" sz="2400" dirty="0"/>
              <a:t>on equity</a:t>
            </a:r>
            <a:endParaRPr lang="en-US" sz="2400" dirty="0"/>
          </a:p>
          <a:p>
            <a:pPr algn="just">
              <a:lnSpc>
                <a:spcPct val="150000"/>
              </a:lnSpc>
              <a:defRPr/>
            </a:pPr>
            <a:endParaRPr lang="en-US" sz="2400" dirty="0" smtClean="0"/>
          </a:p>
          <a:p>
            <a:pPr algn="just">
              <a:lnSpc>
                <a:spcPct val="150000"/>
              </a:lnSpc>
              <a:defRPr/>
            </a:pPr>
            <a:r>
              <a:rPr lang="en-US" sz="2400" dirty="0"/>
              <a:t>Free cash flow (% sales)</a:t>
            </a:r>
            <a:endParaRPr lang="en-US" sz="2400" dirty="0"/>
          </a:p>
        </p:txBody>
      </p:sp>
      <p:graphicFrame>
        <p:nvGraphicFramePr>
          <p:cNvPr id="9" name="Table 8"/>
          <p:cNvGraphicFramePr>
            <a:graphicFrameLocks noGrp="1"/>
          </p:cNvGraphicFramePr>
          <p:nvPr>
            <p:extLst>
              <p:ext uri="{D42A27DB-BD31-4B8C-83A1-F6EECF244321}">
                <p14:modId xmlns:p14="http://schemas.microsoft.com/office/powerpoint/2010/main" val="1796170350"/>
              </p:ext>
            </p:extLst>
          </p:nvPr>
        </p:nvGraphicFramePr>
        <p:xfrm>
          <a:off x="533400" y="1981201"/>
          <a:ext cx="5867400" cy="785147"/>
        </p:xfrm>
        <a:graphic>
          <a:graphicData uri="http://schemas.openxmlformats.org/drawingml/2006/table">
            <a:tbl>
              <a:tblPr firstRow="1" firstCol="1" bandRow="1"/>
              <a:tblGrid>
                <a:gridCol w="2394170"/>
                <a:gridCol w="809297"/>
                <a:gridCol w="944179"/>
                <a:gridCol w="859877"/>
                <a:gridCol w="859877"/>
              </a:tblGrid>
              <a:tr h="348775">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Net Margin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12">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GM</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5.67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-2.67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5.38</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12">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3.03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4.85</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2.29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0.03</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Rectangle 2"/>
          <p:cNvSpPr>
            <a:spLocks noChangeArrowheads="1"/>
          </p:cNvSpPr>
          <p:nvPr/>
        </p:nvSpPr>
        <p:spPr bwMode="auto">
          <a:xfrm>
            <a:off x="2974975" y="35623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Return on sales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450419864"/>
              </p:ext>
            </p:extLst>
          </p:nvPr>
        </p:nvGraphicFramePr>
        <p:xfrm>
          <a:off x="533400" y="3425229"/>
          <a:ext cx="5715000" cy="765771"/>
        </p:xfrm>
        <a:graphic>
          <a:graphicData uri="http://schemas.openxmlformats.org/drawingml/2006/table">
            <a:tbl>
              <a:tblPr firstRow="1" firstCol="1" bandRow="1"/>
              <a:tblGrid>
                <a:gridCol w="2331983"/>
                <a:gridCol w="788276"/>
                <a:gridCol w="919655"/>
                <a:gridCol w="837543"/>
                <a:gridCol w="837543"/>
              </a:tblGrid>
              <a:tr h="255257">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Return on assets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57">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GM</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4.53</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-1.79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2.89</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57">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1.99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3.07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1.43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0.02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181213135"/>
              </p:ext>
            </p:extLst>
          </p:nvPr>
        </p:nvGraphicFramePr>
        <p:xfrm>
          <a:off x="609600" y="4572000"/>
          <a:ext cx="5562601" cy="838200"/>
        </p:xfrm>
        <a:graphic>
          <a:graphicData uri="http://schemas.openxmlformats.org/drawingml/2006/table">
            <a:tbl>
              <a:tblPr firstRow="1" firstCol="1" bandRow="1"/>
              <a:tblGrid>
                <a:gridCol w="2269797"/>
                <a:gridCol w="767255"/>
                <a:gridCol w="895131"/>
                <a:gridCol w="815209"/>
                <a:gridCol w="815209"/>
              </a:tblGrid>
              <a:tr h="279400">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Return on equity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22.52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-9.84</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21.43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16.32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15.9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23.73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10.38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0.14</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343773520"/>
              </p:ext>
            </p:extLst>
          </p:nvPr>
        </p:nvGraphicFramePr>
        <p:xfrm>
          <a:off x="685801" y="5943600"/>
          <a:ext cx="5181598" cy="882841"/>
        </p:xfrm>
        <a:graphic>
          <a:graphicData uri="http://schemas.openxmlformats.org/drawingml/2006/table">
            <a:tbl>
              <a:tblPr firstRow="1" firstCol="1" bandRow="1"/>
              <a:tblGrid>
                <a:gridCol w="1428186"/>
                <a:gridCol w="991468"/>
                <a:gridCol w="920648"/>
                <a:gridCol w="920648"/>
                <a:gridCol w="920648"/>
              </a:tblGrid>
              <a:tr h="350838">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Free cash flow (% sales)</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-7.59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-7.08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-6.96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-6.54</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8.43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7.05</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4.51</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6.42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4288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Assorted financial </a:t>
            </a:r>
            <a:r>
              <a:rPr lang="en-US" sz="3200" dirty="0" smtClean="0">
                <a:latin typeface="Times New Roman" pitchFamily="18" charset="0"/>
                <a:cs typeface="Times New Roman" pitchFamily="18" charset="0"/>
              </a:rPr>
              <a:t>ratios…cont..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lnSpc>
                <a:spcPct val="150000"/>
              </a:lnSpc>
              <a:defRPr/>
            </a:pPr>
            <a:endParaRPr lang="en-US" sz="2000" dirty="0" smtClean="0">
              <a:cs typeface="Times New Roman" pitchFamily="18" charset="0"/>
            </a:endParaRPr>
          </a:p>
          <a:p>
            <a:pPr algn="just">
              <a:lnSpc>
                <a:spcPct val="150000"/>
              </a:lnSpc>
              <a:defRPr/>
            </a:pPr>
            <a:endParaRPr lang="en-US" sz="2000" dirty="0">
              <a:cs typeface="Times New Roman" pitchFamily="18" charset="0"/>
            </a:endParaRPr>
          </a:p>
          <a:p>
            <a:pPr algn="just">
              <a:lnSpc>
                <a:spcPct val="150000"/>
              </a:lnSpc>
              <a:defRPr/>
            </a:pPr>
            <a:endParaRPr lang="en-US" sz="2000" dirty="0" smtClean="0">
              <a:cs typeface="Times New Roman" pitchFamily="18" charset="0"/>
            </a:endParaRPr>
          </a:p>
          <a:p>
            <a:pPr algn="just">
              <a:lnSpc>
                <a:spcPct val="150000"/>
              </a:lnSpc>
              <a:defRPr/>
            </a:pPr>
            <a:endParaRPr lang="en-US" sz="2000" dirty="0" smtClean="0">
              <a:cs typeface="Times New Roman" pitchFamily="18" charset="0"/>
            </a:endParaRPr>
          </a:p>
          <a:p>
            <a:pPr algn="just">
              <a:lnSpc>
                <a:spcPct val="150000"/>
              </a:lnSpc>
              <a:defRPr/>
            </a:pP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463058521"/>
              </p:ext>
            </p:extLst>
          </p:nvPr>
        </p:nvGraphicFramePr>
        <p:xfrm>
          <a:off x="304800" y="1524000"/>
          <a:ext cx="4181475" cy="1143001"/>
        </p:xfrm>
        <a:graphic>
          <a:graphicData uri="http://schemas.openxmlformats.org/drawingml/2006/table">
            <a:tbl>
              <a:tblPr firstRow="1" firstCol="1" bandRow="1"/>
              <a:tblGrid>
                <a:gridCol w="1152525"/>
                <a:gridCol w="800100"/>
                <a:gridCol w="742950"/>
                <a:gridCol w="742950"/>
                <a:gridCol w="742950"/>
              </a:tblGrid>
              <a:tr h="416209">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Net Margin %</a:t>
                      </a:r>
                      <a:endParaRPr lang="en-US" sz="1400" b="1"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96">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GM</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5.67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-2.67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5.38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3396">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3.03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4.85</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2.29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0.03</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031758159"/>
              </p:ext>
            </p:extLst>
          </p:nvPr>
        </p:nvGraphicFramePr>
        <p:xfrm>
          <a:off x="4572000" y="1600200"/>
          <a:ext cx="4181475" cy="990600"/>
        </p:xfrm>
        <a:graphic>
          <a:graphicData uri="http://schemas.openxmlformats.org/drawingml/2006/table">
            <a:tbl>
              <a:tblPr firstRow="1" firstCol="1" bandRow="1"/>
              <a:tblGrid>
                <a:gridCol w="1152525"/>
                <a:gridCol w="800100"/>
                <a:gridCol w="742950"/>
                <a:gridCol w="742950"/>
                <a:gridCol w="742950"/>
              </a:tblGrid>
              <a:tr h="534488">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Return on assets </a:t>
                      </a:r>
                      <a:endParaRPr lang="en-US" sz="1400" b="1"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2016-12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2017-12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056">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GM</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4.53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-1.79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2.89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056">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Ford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1.99</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3.07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1.43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0.02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267882221"/>
              </p:ext>
            </p:extLst>
          </p:nvPr>
        </p:nvGraphicFramePr>
        <p:xfrm>
          <a:off x="381000" y="3048000"/>
          <a:ext cx="4181475" cy="1066800"/>
        </p:xfrm>
        <a:graphic>
          <a:graphicData uri="http://schemas.openxmlformats.org/drawingml/2006/table">
            <a:tbl>
              <a:tblPr firstRow="1" firstCol="1" bandRow="1"/>
              <a:tblGrid>
                <a:gridCol w="1152525"/>
                <a:gridCol w="800100"/>
                <a:gridCol w="742950"/>
                <a:gridCol w="742950"/>
                <a:gridCol w="742950"/>
              </a:tblGrid>
              <a:tr h="575602">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Return on equity </a:t>
                      </a:r>
                      <a:endParaRPr lang="en-US" sz="1400"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2016-12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599">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a:solidFill>
                            <a:schemeClr val="bg1"/>
                          </a:solidFill>
                          <a:effectLst/>
                          <a:latin typeface="Calibri"/>
                          <a:ea typeface="Times New Roman"/>
                          <a:cs typeface="Calibri"/>
                        </a:rPr>
                        <a:t>22.52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a:solidFill>
                            <a:schemeClr val="bg1"/>
                          </a:solidFill>
                          <a:effectLst/>
                          <a:latin typeface="Calibri"/>
                          <a:ea typeface="Times New Roman"/>
                          <a:cs typeface="Calibri"/>
                        </a:rPr>
                        <a:t>-9.84</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a:solidFill>
                            <a:schemeClr val="bg1"/>
                          </a:solidFill>
                          <a:effectLst/>
                          <a:latin typeface="Calibri"/>
                          <a:ea typeface="Times New Roman"/>
                          <a:cs typeface="Calibri"/>
                        </a:rPr>
                        <a:t>21.43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a:solidFill>
                            <a:schemeClr val="bg1"/>
                          </a:solidFill>
                          <a:effectLst/>
                          <a:latin typeface="Calibri"/>
                          <a:ea typeface="Times New Roman"/>
                          <a:cs typeface="Calibri"/>
                        </a:rPr>
                        <a:t>16.32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599">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Ford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dirty="0">
                          <a:solidFill>
                            <a:schemeClr val="bg1"/>
                          </a:solidFill>
                          <a:effectLst/>
                          <a:latin typeface="Calibri"/>
                          <a:ea typeface="Times New Roman"/>
                          <a:cs typeface="Calibri"/>
                        </a:rPr>
                        <a:t>15.9</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dirty="0">
                          <a:solidFill>
                            <a:schemeClr val="bg1"/>
                          </a:solidFill>
                          <a:effectLst/>
                          <a:latin typeface="Calibri"/>
                          <a:ea typeface="Times New Roman"/>
                          <a:cs typeface="Calibri"/>
                        </a:rPr>
                        <a:t>23.73</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a:solidFill>
                            <a:schemeClr val="bg1"/>
                          </a:solidFill>
                          <a:effectLst/>
                          <a:latin typeface="Calibri"/>
                          <a:ea typeface="Times New Roman"/>
                          <a:cs typeface="Calibri"/>
                        </a:rPr>
                        <a:t>10.38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1400" dirty="0">
                          <a:solidFill>
                            <a:schemeClr val="bg1"/>
                          </a:solidFill>
                          <a:effectLst/>
                          <a:latin typeface="Calibri"/>
                          <a:ea typeface="Times New Roman"/>
                          <a:cs typeface="Calibri"/>
                        </a:rPr>
                        <a:t>0.14</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134447607"/>
              </p:ext>
            </p:extLst>
          </p:nvPr>
        </p:nvGraphicFramePr>
        <p:xfrm>
          <a:off x="4724400" y="3200400"/>
          <a:ext cx="4029075" cy="1018267"/>
        </p:xfrm>
        <a:graphic>
          <a:graphicData uri="http://schemas.openxmlformats.org/drawingml/2006/table">
            <a:tbl>
              <a:tblPr firstRow="1" firstCol="1" bandRow="1"/>
              <a:tblGrid>
                <a:gridCol w="1110520"/>
                <a:gridCol w="770939"/>
                <a:gridCol w="715872"/>
                <a:gridCol w="715872"/>
                <a:gridCol w="715872"/>
              </a:tblGrid>
              <a:tr h="342603">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Gross margin </a:t>
                      </a:r>
                      <a:endParaRPr lang="en-US" sz="1400"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99">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12.8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13.5</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9.6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10.2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899">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Ford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16.6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16.2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15</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13.6</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878670267"/>
              </p:ext>
            </p:extLst>
          </p:nvPr>
        </p:nvGraphicFramePr>
        <p:xfrm>
          <a:off x="381000" y="4495800"/>
          <a:ext cx="4181475" cy="954469"/>
        </p:xfrm>
        <a:graphic>
          <a:graphicData uri="http://schemas.openxmlformats.org/drawingml/2006/table">
            <a:tbl>
              <a:tblPr firstRow="1" firstCol="1" bandRow="1"/>
              <a:tblGrid>
                <a:gridCol w="1152525"/>
                <a:gridCol w="800100"/>
                <a:gridCol w="742950"/>
                <a:gridCol w="742950"/>
                <a:gridCol w="742950"/>
              </a:tblGrid>
              <a:tr h="254000">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Operating margin </a:t>
                      </a:r>
                      <a:endParaRPr lang="en-US" sz="1400" b="1"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2018-12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5.7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6.9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3</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Ford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3.1</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0.4</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54459148"/>
              </p:ext>
            </p:extLst>
          </p:nvPr>
        </p:nvGraphicFramePr>
        <p:xfrm>
          <a:off x="4800600" y="4648200"/>
          <a:ext cx="3800474" cy="882841"/>
        </p:xfrm>
        <a:graphic>
          <a:graphicData uri="http://schemas.openxmlformats.org/drawingml/2006/table">
            <a:tbl>
              <a:tblPr firstRow="1" firstCol="1" bandRow="1"/>
              <a:tblGrid>
                <a:gridCol w="1047511"/>
                <a:gridCol w="727198"/>
                <a:gridCol w="675255"/>
                <a:gridCol w="675255"/>
                <a:gridCol w="675255"/>
              </a:tblGrid>
              <a:tr h="190500">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Current ratio </a:t>
                      </a:r>
                      <a:endParaRPr lang="en-US" sz="1400" b="1"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07000"/>
                        </a:lnSpc>
                        <a:spcBef>
                          <a:spcPts val="0"/>
                        </a:spcBef>
                        <a:spcAft>
                          <a:spcPts val="0"/>
                        </a:spcAft>
                      </a:pPr>
                      <a:r>
                        <a:rPr lang="en-US" sz="1400" dirty="0">
                          <a:solidFill>
                            <a:schemeClr val="bg1"/>
                          </a:solidFill>
                          <a:effectLst/>
                          <a:latin typeface="Calibri"/>
                          <a:ea typeface="Times New Roman"/>
                          <a:cs typeface="Calibri"/>
                        </a:rPr>
                        <a:t>GM</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0.89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0.89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0.92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0.88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1.23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1.16</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430481274"/>
              </p:ext>
            </p:extLst>
          </p:nvPr>
        </p:nvGraphicFramePr>
        <p:xfrm>
          <a:off x="381000" y="5638800"/>
          <a:ext cx="4181475" cy="838200"/>
        </p:xfrm>
        <a:graphic>
          <a:graphicData uri="http://schemas.openxmlformats.org/drawingml/2006/table">
            <a:tbl>
              <a:tblPr firstRow="1" firstCol="1" bandRow="1"/>
              <a:tblGrid>
                <a:gridCol w="1152525"/>
                <a:gridCol w="800100"/>
                <a:gridCol w="742950"/>
                <a:gridCol w="742950"/>
                <a:gridCol w="742950"/>
              </a:tblGrid>
              <a:tr h="279400">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Quick ratio </a:t>
                      </a:r>
                      <a:endParaRPr lang="en-US" sz="1400" b="1" dirty="0">
                        <a:solidFill>
                          <a:srgbClr val="00B0F0"/>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2016-12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2018-12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0.66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0.68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0.73</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0.67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1.07</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1.08</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1.04</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0.99</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369569382"/>
              </p:ext>
            </p:extLst>
          </p:nvPr>
        </p:nvGraphicFramePr>
        <p:xfrm>
          <a:off x="4876800" y="5765738"/>
          <a:ext cx="3876674" cy="1111123"/>
        </p:xfrm>
        <a:graphic>
          <a:graphicData uri="http://schemas.openxmlformats.org/drawingml/2006/table">
            <a:tbl>
              <a:tblPr firstRow="1" firstCol="1" bandRow="1"/>
              <a:tblGrid>
                <a:gridCol w="1068514"/>
                <a:gridCol w="741778"/>
                <a:gridCol w="688794"/>
                <a:gridCol w="688794"/>
                <a:gridCol w="688794"/>
              </a:tblGrid>
              <a:tr h="613015">
                <a:tc>
                  <a:txBody>
                    <a:bodyPr/>
                    <a:lstStyle/>
                    <a:p>
                      <a:pPr marL="0" marR="0">
                        <a:lnSpc>
                          <a:spcPct val="107000"/>
                        </a:lnSpc>
                        <a:spcBef>
                          <a:spcPts val="0"/>
                        </a:spcBef>
                        <a:spcAft>
                          <a:spcPts val="0"/>
                        </a:spcAft>
                      </a:pPr>
                      <a:r>
                        <a:rPr lang="en-US" sz="1400" b="1" dirty="0">
                          <a:solidFill>
                            <a:srgbClr val="00B0F0"/>
                          </a:solidFill>
                          <a:effectLst/>
                          <a:latin typeface="Calibri"/>
                          <a:ea typeface="Times New Roman"/>
                          <a:cs typeface="Calibri"/>
                        </a:rPr>
                        <a:t>Interest coverage </a:t>
                      </a:r>
                      <a:r>
                        <a:rPr lang="en-US" sz="1400" dirty="0">
                          <a:solidFill>
                            <a:schemeClr val="bg1"/>
                          </a:solidFill>
                          <a:effectLst/>
                          <a:latin typeface="Calibri"/>
                          <a:ea typeface="Times New Roman"/>
                          <a:cs typeface="Calibri"/>
                        </a:rPr>
                        <a:t>ratio </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2016-12</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2017-12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2018-12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2019-12</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223">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GM</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21.43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21.63</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14.05</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10.51</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8223">
                <a:tc>
                  <a:txBody>
                    <a:bodyPr/>
                    <a:lstStyle/>
                    <a:p>
                      <a:pPr marL="0" marR="0">
                        <a:lnSpc>
                          <a:spcPct val="107000"/>
                        </a:lnSpc>
                        <a:spcBef>
                          <a:spcPts val="0"/>
                        </a:spcBef>
                        <a:spcAft>
                          <a:spcPts val="0"/>
                        </a:spcAft>
                      </a:pPr>
                      <a:r>
                        <a:rPr lang="en-US" sz="1400">
                          <a:solidFill>
                            <a:schemeClr val="bg1"/>
                          </a:solidFill>
                          <a:effectLst/>
                          <a:latin typeface="Calibri"/>
                          <a:ea typeface="Times New Roman"/>
                          <a:cs typeface="Calibri"/>
                        </a:rPr>
                        <a:t>Ford </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8.6</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8.19</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a:solidFill>
                            <a:schemeClr val="bg1"/>
                          </a:solidFill>
                          <a:effectLst/>
                          <a:latin typeface="Calibri"/>
                          <a:ea typeface="Times New Roman"/>
                          <a:cs typeface="Calibri"/>
                        </a:rPr>
                        <a:t>4.54</a:t>
                      </a:r>
                      <a:endParaRPr lang="en-US" sz="140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chemeClr val="bg1"/>
                          </a:solidFill>
                          <a:effectLst/>
                          <a:latin typeface="Calibri"/>
                          <a:ea typeface="Times New Roman"/>
                          <a:cs typeface="Calibri"/>
                        </a:rPr>
                        <a:t>0.39</a:t>
                      </a:r>
                      <a:endParaRPr lang="en-US" sz="1400" dirty="0">
                        <a:solidFill>
                          <a:schemeClr val="bg1"/>
                        </a:solidFill>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5407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Analysis of Organization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indent="0">
              <a:lnSpc>
                <a:spcPct val="150000"/>
              </a:lnSpc>
              <a:spcBef>
                <a:spcPts val="0"/>
              </a:spcBef>
              <a:spcAft>
                <a:spcPts val="800"/>
              </a:spcAft>
              <a:buNone/>
            </a:pPr>
            <a:r>
              <a:rPr lang="en-US" sz="2400" b="1" i="1" dirty="0" smtClean="0">
                <a:solidFill>
                  <a:srgbClr val="00B0F0"/>
                </a:solidFill>
                <a:latin typeface="Times New Roman"/>
                <a:ea typeface="Calibri"/>
                <a:cs typeface="Times New Roman"/>
              </a:rPr>
              <a:t>Grand </a:t>
            </a:r>
            <a:r>
              <a:rPr lang="en-US" sz="2400" b="1" i="1" dirty="0">
                <a:solidFill>
                  <a:srgbClr val="00B0F0"/>
                </a:solidFill>
                <a:latin typeface="Times New Roman"/>
                <a:ea typeface="Calibri"/>
                <a:cs typeface="Times New Roman"/>
              </a:rPr>
              <a:t>strategies</a:t>
            </a:r>
            <a:endParaRPr lang="en-US" sz="2000" dirty="0">
              <a:solidFill>
                <a:srgbClr val="00B0F0"/>
              </a:solidFill>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800" dirty="0">
                <a:latin typeface="+mj-lt"/>
                <a:ea typeface="Calibri"/>
                <a:cs typeface="Times New Roman"/>
              </a:rPr>
              <a:t>Acquisitions and joint ventures</a:t>
            </a:r>
          </a:p>
          <a:p>
            <a:pPr marL="342900" marR="0" lvl="0" indent="-342900">
              <a:lnSpc>
                <a:spcPct val="150000"/>
              </a:lnSpc>
              <a:spcBef>
                <a:spcPts val="0"/>
              </a:spcBef>
              <a:spcAft>
                <a:spcPts val="800"/>
              </a:spcAft>
              <a:buFont typeface="Symbol"/>
              <a:buChar char=""/>
            </a:pPr>
            <a:r>
              <a:rPr lang="en-US" sz="1800" dirty="0">
                <a:latin typeface="+mj-lt"/>
                <a:ea typeface="Calibri"/>
                <a:cs typeface="Times New Roman"/>
              </a:rPr>
              <a:t>Partnerships and strategic alliances</a:t>
            </a:r>
          </a:p>
          <a:p>
            <a:pPr marL="342900" marR="0" lvl="0" indent="-342900">
              <a:lnSpc>
                <a:spcPct val="150000"/>
              </a:lnSpc>
              <a:spcBef>
                <a:spcPts val="0"/>
              </a:spcBef>
              <a:spcAft>
                <a:spcPts val="800"/>
              </a:spcAft>
              <a:buFont typeface="Symbol"/>
              <a:buChar char=""/>
            </a:pPr>
            <a:r>
              <a:rPr lang="en-US" sz="1800" dirty="0">
                <a:latin typeface="+mj-lt"/>
                <a:ea typeface="Calibri"/>
                <a:cs typeface="Times New Roman"/>
              </a:rPr>
              <a:t>Consolidation such as restructuring and reorganization</a:t>
            </a:r>
          </a:p>
          <a:p>
            <a:pPr marL="342900" marR="0" lvl="0" indent="-342900">
              <a:lnSpc>
                <a:spcPct val="150000"/>
              </a:lnSpc>
              <a:spcBef>
                <a:spcPts val="0"/>
              </a:spcBef>
              <a:spcAft>
                <a:spcPts val="800"/>
              </a:spcAft>
              <a:buFont typeface="Symbol"/>
              <a:buChar char=""/>
            </a:pPr>
            <a:r>
              <a:rPr lang="en-US" sz="1800" dirty="0">
                <a:latin typeface="+mj-lt"/>
                <a:ea typeface="Calibri"/>
                <a:cs typeface="Times New Roman"/>
              </a:rPr>
              <a:t>Broad differentiation: </a:t>
            </a:r>
          </a:p>
          <a:p>
            <a:pPr marL="342900" marR="0" lvl="0" indent="-342900">
              <a:lnSpc>
                <a:spcPct val="150000"/>
              </a:lnSpc>
              <a:spcBef>
                <a:spcPts val="0"/>
              </a:spcBef>
              <a:spcAft>
                <a:spcPts val="800"/>
              </a:spcAft>
              <a:buFont typeface="Symbol"/>
              <a:buChar char=""/>
            </a:pPr>
            <a:r>
              <a:rPr lang="en-US" sz="1800" dirty="0">
                <a:latin typeface="+mj-lt"/>
                <a:ea typeface="Calibri"/>
                <a:cs typeface="Times New Roman"/>
              </a:rPr>
              <a:t>Integration (vertical and horizontal) such as acquisition of software suppliers and rental companies</a:t>
            </a:r>
          </a:p>
          <a:p>
            <a:pPr marL="342900" marR="0" lvl="0" indent="-342900">
              <a:lnSpc>
                <a:spcPct val="150000"/>
              </a:lnSpc>
              <a:spcBef>
                <a:spcPts val="0"/>
              </a:spcBef>
              <a:spcAft>
                <a:spcPts val="800"/>
              </a:spcAft>
              <a:buFont typeface="Symbol"/>
              <a:buChar char=""/>
            </a:pPr>
            <a:r>
              <a:rPr lang="en-US" sz="1800" dirty="0">
                <a:latin typeface="+mj-lt"/>
                <a:ea typeface="Calibri"/>
                <a:cs typeface="Times New Roman"/>
              </a:rPr>
              <a:t>Co-operation and collaborations </a:t>
            </a:r>
          </a:p>
          <a:p>
            <a:r>
              <a:rPr lang="en-US" sz="1800" dirty="0">
                <a:latin typeface="+mj-lt"/>
                <a:ea typeface="Calibri"/>
              </a:rPr>
              <a:t>Internationalization of research and production operations</a:t>
            </a:r>
            <a:endParaRPr lang="en-US" sz="1800" dirty="0">
              <a:latin typeface="+mj-lt"/>
            </a:endParaRPr>
          </a:p>
        </p:txBody>
      </p:sp>
    </p:spTree>
    <p:extLst>
      <p:ext uri="{BB962C8B-B14F-4D97-AF65-F5344CB8AC3E}">
        <p14:creationId xmlns:p14="http://schemas.microsoft.com/office/powerpoint/2010/main" val="2158888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Analysis of </a:t>
            </a:r>
            <a:r>
              <a:rPr lang="en-US" sz="3200" dirty="0" smtClean="0">
                <a:latin typeface="Times New Roman" pitchFamily="18" charset="0"/>
                <a:cs typeface="Times New Roman" pitchFamily="18" charset="0"/>
              </a:rPr>
              <a:t>Organization…cont..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marL="0" marR="0" indent="0">
              <a:lnSpc>
                <a:spcPct val="150000"/>
              </a:lnSpc>
              <a:spcBef>
                <a:spcPts val="0"/>
              </a:spcBef>
              <a:spcAft>
                <a:spcPts val="800"/>
              </a:spcAft>
              <a:buNone/>
            </a:pPr>
            <a:r>
              <a:rPr lang="en-US" sz="1900" b="1" dirty="0" smtClean="0">
                <a:solidFill>
                  <a:srgbClr val="00B0F0"/>
                </a:solidFill>
                <a:latin typeface="Times New Roman"/>
                <a:ea typeface="Calibri"/>
                <a:cs typeface="Times New Roman"/>
              </a:rPr>
              <a:t>Intensive </a:t>
            </a:r>
            <a:r>
              <a:rPr lang="en-US" sz="1900" b="1" dirty="0">
                <a:solidFill>
                  <a:srgbClr val="00B0F0"/>
                </a:solidFill>
                <a:latin typeface="Times New Roman"/>
                <a:ea typeface="Calibri"/>
                <a:cs typeface="Times New Roman"/>
              </a:rPr>
              <a:t>Strategies</a:t>
            </a:r>
            <a:endParaRPr lang="en-US" sz="1900" b="1" dirty="0" smtClean="0">
              <a:solidFill>
                <a:srgbClr val="00B0F0"/>
              </a:solidFill>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700" dirty="0" smtClean="0">
                <a:latin typeface="+mj-lt"/>
                <a:ea typeface="Calibri"/>
                <a:cs typeface="Times New Roman"/>
              </a:rPr>
              <a:t>Market </a:t>
            </a:r>
            <a:r>
              <a:rPr lang="en-US" sz="1700" dirty="0">
                <a:latin typeface="+mj-lt"/>
                <a:ea typeface="Calibri"/>
                <a:cs typeface="Times New Roman"/>
              </a:rPr>
              <a:t>Development: Modifying some models to target additional segments</a:t>
            </a:r>
          </a:p>
          <a:p>
            <a:pPr marL="342900" marR="0" lvl="0" indent="-342900">
              <a:lnSpc>
                <a:spcPct val="150000"/>
              </a:lnSpc>
              <a:spcBef>
                <a:spcPts val="0"/>
              </a:spcBef>
              <a:spcAft>
                <a:spcPts val="800"/>
              </a:spcAft>
              <a:buFont typeface="Symbol"/>
              <a:buChar char=""/>
            </a:pPr>
            <a:r>
              <a:rPr lang="en-US" sz="1700" dirty="0">
                <a:latin typeface="+mj-lt"/>
                <a:ea typeface="Calibri"/>
                <a:cs typeface="Times New Roman"/>
              </a:rPr>
              <a:t>Product Development: using R&amp;D to develop new products </a:t>
            </a:r>
          </a:p>
          <a:p>
            <a:pPr marL="342900" marR="0" lvl="0" indent="-342900">
              <a:lnSpc>
                <a:spcPct val="150000"/>
              </a:lnSpc>
              <a:spcBef>
                <a:spcPts val="0"/>
              </a:spcBef>
              <a:spcAft>
                <a:spcPts val="800"/>
              </a:spcAft>
              <a:buFont typeface="Symbol"/>
              <a:buChar char=""/>
            </a:pPr>
            <a:r>
              <a:rPr lang="en-US" sz="1700" dirty="0">
                <a:latin typeface="+mj-lt"/>
                <a:ea typeface="Calibri"/>
                <a:cs typeface="Times New Roman"/>
              </a:rPr>
              <a:t>Diversification: venturing into new businesses such as financial services</a:t>
            </a:r>
          </a:p>
          <a:p>
            <a:pPr marL="342900" marR="0" lvl="0" indent="-342900">
              <a:lnSpc>
                <a:spcPct val="107000"/>
              </a:lnSpc>
              <a:spcBef>
                <a:spcPts val="0"/>
              </a:spcBef>
              <a:spcAft>
                <a:spcPts val="800"/>
              </a:spcAft>
              <a:buFont typeface="Symbol"/>
              <a:buChar char=""/>
            </a:pPr>
            <a:r>
              <a:rPr lang="en-US" sz="1700" dirty="0">
                <a:latin typeface="+mj-lt"/>
                <a:ea typeface="Calibri"/>
                <a:cs typeface="Times New Roman"/>
              </a:rPr>
              <a:t>Market penetration via aggressive marketing and intense promotional campaigns such as direct selling, PR, ads, trade fares and exhibitions, </a:t>
            </a:r>
          </a:p>
          <a:p>
            <a:pPr marL="0" marR="0" indent="0">
              <a:lnSpc>
                <a:spcPct val="150000"/>
              </a:lnSpc>
              <a:spcBef>
                <a:spcPts val="0"/>
              </a:spcBef>
              <a:spcAft>
                <a:spcPts val="800"/>
              </a:spcAft>
              <a:buNone/>
            </a:pPr>
            <a:r>
              <a:rPr lang="en-US" sz="1700" b="1" dirty="0" smtClean="0">
                <a:solidFill>
                  <a:srgbClr val="00B0F0"/>
                </a:solidFill>
                <a:latin typeface="+mj-lt"/>
                <a:ea typeface="Calibri"/>
                <a:cs typeface="Times New Roman"/>
              </a:rPr>
              <a:t>Suggested </a:t>
            </a:r>
            <a:r>
              <a:rPr lang="en-US" sz="1700" b="1" dirty="0">
                <a:solidFill>
                  <a:srgbClr val="00B0F0"/>
                </a:solidFill>
                <a:latin typeface="+mj-lt"/>
                <a:ea typeface="Calibri"/>
                <a:cs typeface="Times New Roman"/>
              </a:rPr>
              <a:t>strategies </a:t>
            </a:r>
          </a:p>
          <a:p>
            <a:pPr marL="342900" marR="0" lvl="0" indent="-342900">
              <a:lnSpc>
                <a:spcPct val="150000"/>
              </a:lnSpc>
              <a:spcBef>
                <a:spcPts val="0"/>
              </a:spcBef>
              <a:spcAft>
                <a:spcPts val="800"/>
              </a:spcAft>
              <a:buFont typeface="Symbol"/>
              <a:buChar char=""/>
            </a:pPr>
            <a:r>
              <a:rPr lang="en-US" sz="1700" dirty="0">
                <a:latin typeface="+mj-lt"/>
                <a:ea typeface="Calibri"/>
                <a:cs typeface="Times New Roman"/>
              </a:rPr>
              <a:t>Stability Strategy such as suspend planned investment to address impact of COVID19 pandemic</a:t>
            </a:r>
          </a:p>
          <a:p>
            <a:pPr marL="342900" marR="0" lvl="0" indent="-342900">
              <a:lnSpc>
                <a:spcPct val="150000"/>
              </a:lnSpc>
              <a:spcBef>
                <a:spcPts val="0"/>
              </a:spcBef>
              <a:spcAft>
                <a:spcPts val="800"/>
              </a:spcAft>
              <a:buFont typeface="Symbol"/>
              <a:buChar char=""/>
            </a:pPr>
            <a:r>
              <a:rPr lang="en-US" sz="1700" dirty="0">
                <a:latin typeface="+mj-lt"/>
                <a:ea typeface="Calibri"/>
                <a:cs typeface="Times New Roman"/>
              </a:rPr>
              <a:t>Profit Strategy: as indicated, things have changed drastically with the current pandemic and possible recession. </a:t>
            </a:r>
            <a:endParaRPr lang="en-US" sz="1700" dirty="0" smtClean="0">
              <a:latin typeface="+mj-lt"/>
              <a:ea typeface="Calibri"/>
              <a:cs typeface="Times New Roman"/>
            </a:endParaRPr>
          </a:p>
          <a:p>
            <a:pPr marL="342900" marR="0" lvl="0" indent="-342900">
              <a:lnSpc>
                <a:spcPct val="150000"/>
              </a:lnSpc>
              <a:spcBef>
                <a:spcPts val="0"/>
              </a:spcBef>
              <a:spcAft>
                <a:spcPts val="800"/>
              </a:spcAft>
              <a:buFont typeface="Symbol"/>
              <a:buChar char=""/>
            </a:pPr>
            <a:r>
              <a:rPr lang="en-US" sz="1700" dirty="0" smtClean="0">
                <a:latin typeface="+mj-lt"/>
                <a:ea typeface="Calibri"/>
                <a:cs typeface="Times New Roman"/>
              </a:rPr>
              <a:t>GMC </a:t>
            </a:r>
            <a:r>
              <a:rPr lang="en-US" sz="1700" dirty="0">
                <a:latin typeface="+mj-lt"/>
                <a:ea typeface="Calibri"/>
                <a:cs typeface="Times New Roman"/>
              </a:rPr>
              <a:t>needs adaption strategies to try and sustain current profitability and await return to normal</a:t>
            </a:r>
            <a:r>
              <a:rPr lang="en-US" sz="1700" dirty="0" smtClean="0">
                <a:latin typeface="+mj-lt"/>
                <a:ea typeface="Calibri"/>
                <a:cs typeface="Times New Roman"/>
              </a:rPr>
              <a:t>.</a:t>
            </a:r>
          </a:p>
          <a:p>
            <a:pPr marL="342900" marR="0" lvl="0" indent="-342900">
              <a:lnSpc>
                <a:spcPct val="150000"/>
              </a:lnSpc>
              <a:spcBef>
                <a:spcPts val="0"/>
              </a:spcBef>
              <a:spcAft>
                <a:spcPts val="800"/>
              </a:spcAft>
              <a:buFont typeface="Symbol"/>
              <a:buChar char=""/>
            </a:pPr>
            <a:r>
              <a:rPr lang="en-US" sz="1700" dirty="0" smtClean="0">
                <a:latin typeface="+mj-lt"/>
                <a:ea typeface="Calibri"/>
                <a:cs typeface="Times New Roman"/>
              </a:rPr>
              <a:t>Strategies </a:t>
            </a:r>
            <a:r>
              <a:rPr lang="en-US" sz="1700" dirty="0">
                <a:latin typeface="+mj-lt"/>
                <a:ea typeface="Calibri"/>
                <a:cs typeface="Times New Roman"/>
              </a:rPr>
              <a:t>include  controlling expenses, cut costs, reducing investments, and improve productivity</a:t>
            </a:r>
          </a:p>
          <a:p>
            <a:pPr marL="342900" marR="0" lvl="0" indent="-342900">
              <a:lnSpc>
                <a:spcPct val="150000"/>
              </a:lnSpc>
              <a:spcBef>
                <a:spcPts val="0"/>
              </a:spcBef>
              <a:spcAft>
                <a:spcPts val="800"/>
              </a:spcAft>
              <a:buFont typeface="Symbol"/>
              <a:buChar char=""/>
            </a:pPr>
            <a:endParaRPr lang="en-US" sz="1800" dirty="0">
              <a:latin typeface="+mj-lt"/>
            </a:endParaRPr>
          </a:p>
        </p:txBody>
      </p:sp>
    </p:spTree>
    <p:extLst>
      <p:ext uri="{BB962C8B-B14F-4D97-AF65-F5344CB8AC3E}">
        <p14:creationId xmlns:p14="http://schemas.microsoft.com/office/powerpoint/2010/main" val="2362459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SWOT Analysis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just">
              <a:lnSpc>
                <a:spcPct val="150000"/>
              </a:lnSpc>
              <a:defRPr/>
            </a:pPr>
            <a:r>
              <a:rPr lang="en-US" sz="2000" dirty="0" smtClean="0">
                <a:cs typeface="Times New Roman" pitchFamily="18" charset="0"/>
              </a:rPr>
              <a:t>GMC SWOT </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821707336"/>
              </p:ext>
            </p:extLst>
          </p:nvPr>
        </p:nvGraphicFramePr>
        <p:xfrm>
          <a:off x="533400" y="1930545"/>
          <a:ext cx="8153400" cy="5253531"/>
        </p:xfrm>
        <a:graphic>
          <a:graphicData uri="http://schemas.openxmlformats.org/drawingml/2006/table">
            <a:tbl>
              <a:tblPr firstRow="1" firstCol="1" bandRow="1"/>
              <a:tblGrid>
                <a:gridCol w="3616922"/>
                <a:gridCol w="4536478"/>
              </a:tblGrid>
              <a:tr h="2290449">
                <a:tc>
                  <a:txBody>
                    <a:bodyPr/>
                    <a:lstStyle/>
                    <a:p>
                      <a:pPr marL="0" marR="0">
                        <a:lnSpc>
                          <a:spcPct val="150000"/>
                        </a:lnSpc>
                        <a:spcBef>
                          <a:spcPts val="0"/>
                        </a:spcBef>
                        <a:spcAft>
                          <a:spcPts val="800"/>
                        </a:spcAft>
                      </a:pPr>
                      <a:r>
                        <a:rPr lang="en-US" sz="1600" b="1" dirty="0">
                          <a:solidFill>
                            <a:srgbClr val="00B0F0"/>
                          </a:solidFill>
                          <a:effectLst/>
                          <a:latin typeface="Times New Roman"/>
                          <a:ea typeface="Calibri"/>
                          <a:cs typeface="Times New Roman"/>
                        </a:rPr>
                        <a:t>Strengths</a:t>
                      </a:r>
                      <a:endParaRPr lang="en-US" sz="1600" b="1" dirty="0">
                        <a:solidFill>
                          <a:srgbClr val="00B0F0"/>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Strong financial base and skilled staff</a:t>
                      </a:r>
                      <a:endParaRPr lang="en-US" sz="14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Strong brand image, tradition and organizational capacity</a:t>
                      </a:r>
                      <a:endParaRPr lang="en-US" sz="14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Economies of scale and capacity</a:t>
                      </a:r>
                      <a:endParaRPr lang="en-US" sz="14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Strong profitability </a:t>
                      </a:r>
                      <a:endParaRPr lang="en-US" sz="1400" dirty="0">
                        <a:solidFill>
                          <a:schemeClr val="bg1"/>
                        </a:solidFill>
                        <a:effectLst/>
                        <a:latin typeface="Calibri"/>
                        <a:ea typeface="Calibri"/>
                        <a:cs typeface="Times New Roman"/>
                      </a:endParaRPr>
                    </a:p>
                    <a:p>
                      <a:pPr marL="0" marR="0">
                        <a:lnSpc>
                          <a:spcPct val="150000"/>
                        </a:lnSpc>
                        <a:spcBef>
                          <a:spcPts val="0"/>
                        </a:spcBef>
                        <a:spcAft>
                          <a:spcPts val="800"/>
                        </a:spcAft>
                      </a:pPr>
                      <a:r>
                        <a:rPr lang="en-US" sz="1200" dirty="0">
                          <a:solidFill>
                            <a:schemeClr val="bg1"/>
                          </a:solidFill>
                          <a:effectLst/>
                          <a:latin typeface="Times New Roman"/>
                          <a:ea typeface="Calibri"/>
                          <a:cs typeface="Times New Roman"/>
                        </a:rPr>
                        <a:t> </a:t>
                      </a:r>
                      <a:endParaRPr lang="en-US" sz="1200" dirty="0">
                        <a:solidFill>
                          <a:schemeClr val="bg1"/>
                        </a:solidFill>
                        <a:effectLst/>
                        <a:latin typeface="Calibri"/>
                        <a:ea typeface="Calibri"/>
                        <a:cs typeface="Times New Roman"/>
                      </a:endParaRPr>
                    </a:p>
                  </a:txBody>
                  <a:tcPr marL="55297" marR="55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800"/>
                        </a:spcAft>
                      </a:pPr>
                      <a:r>
                        <a:rPr lang="en-US" sz="1600" b="0" dirty="0">
                          <a:solidFill>
                            <a:srgbClr val="00B0F0"/>
                          </a:solidFill>
                          <a:effectLst/>
                          <a:latin typeface="Times New Roman"/>
                          <a:ea typeface="Calibri"/>
                          <a:cs typeface="Times New Roman"/>
                        </a:rPr>
                        <a:t>Weaknesses </a:t>
                      </a:r>
                      <a:endParaRPr lang="en-US" sz="1600" b="0" dirty="0">
                        <a:solidFill>
                          <a:srgbClr val="00B0F0"/>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Bureaucracy in organizational structure and culture  </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Limited market presence in emerging and developing markets</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Limited business diversification</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Rigid cost structure </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Weak liquidity (quick &amp; current ratio) and </a:t>
                      </a:r>
                      <a:r>
                        <a:rPr lang="en-US" sz="1400" dirty="0" err="1">
                          <a:solidFill>
                            <a:schemeClr val="bg1"/>
                          </a:solidFill>
                          <a:effectLst/>
                          <a:latin typeface="Times New Roman"/>
                          <a:ea typeface="Calibri"/>
                          <a:cs typeface="Times New Roman"/>
                        </a:rPr>
                        <a:t>cashflow</a:t>
                      </a:r>
                      <a:r>
                        <a:rPr lang="en-US" sz="1400" dirty="0">
                          <a:solidFill>
                            <a:schemeClr val="bg1"/>
                          </a:solidFill>
                          <a:effectLst/>
                          <a:latin typeface="Times New Roman"/>
                          <a:ea typeface="Calibri"/>
                          <a:cs typeface="Times New Roman"/>
                        </a:rPr>
                        <a:t> </a:t>
                      </a:r>
                      <a:endParaRPr lang="en-US" sz="1400" dirty="0">
                        <a:solidFill>
                          <a:schemeClr val="bg1"/>
                        </a:solidFill>
                        <a:effectLst/>
                        <a:latin typeface="Calibri"/>
                        <a:ea typeface="Calibri"/>
                        <a:cs typeface="Times New Roman"/>
                      </a:endParaRPr>
                    </a:p>
                  </a:txBody>
                  <a:tcPr marL="55297" marR="55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4524">
                <a:tc>
                  <a:txBody>
                    <a:bodyPr/>
                    <a:lstStyle/>
                    <a:p>
                      <a:pPr marL="0" marR="0">
                        <a:lnSpc>
                          <a:spcPct val="150000"/>
                        </a:lnSpc>
                        <a:spcBef>
                          <a:spcPts val="0"/>
                        </a:spcBef>
                        <a:spcAft>
                          <a:spcPts val="800"/>
                        </a:spcAft>
                      </a:pPr>
                      <a:r>
                        <a:rPr lang="en-US" sz="1600" b="0" dirty="0">
                          <a:solidFill>
                            <a:srgbClr val="00B0F0"/>
                          </a:solidFill>
                          <a:effectLst/>
                          <a:latin typeface="Times New Roman"/>
                          <a:ea typeface="Calibri"/>
                          <a:cs typeface="Times New Roman"/>
                        </a:rPr>
                        <a:t>Opportunities </a:t>
                      </a:r>
                      <a:endParaRPr lang="en-US" sz="1600" b="0" dirty="0">
                        <a:solidFill>
                          <a:srgbClr val="00B0F0"/>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200" dirty="0">
                          <a:solidFill>
                            <a:schemeClr val="bg1"/>
                          </a:solidFill>
                          <a:effectLst/>
                          <a:latin typeface="Times New Roman"/>
                          <a:ea typeface="Calibri"/>
                          <a:cs typeface="Times New Roman"/>
                        </a:rPr>
                        <a:t>Reduction of bureaucracy  </a:t>
                      </a:r>
                      <a:endParaRPr lang="en-US" sz="12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200" dirty="0">
                          <a:solidFill>
                            <a:schemeClr val="bg1"/>
                          </a:solidFill>
                          <a:effectLst/>
                          <a:latin typeface="Times New Roman"/>
                          <a:ea typeface="Calibri"/>
                          <a:cs typeface="Times New Roman"/>
                        </a:rPr>
                        <a:t>Cloud-Based Solutions</a:t>
                      </a:r>
                      <a:endParaRPr lang="en-US" sz="12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200" dirty="0">
                          <a:solidFill>
                            <a:schemeClr val="bg1"/>
                          </a:solidFill>
                          <a:effectLst/>
                          <a:latin typeface="Times New Roman"/>
                          <a:ea typeface="Calibri"/>
                          <a:cs typeface="Times New Roman"/>
                        </a:rPr>
                        <a:t>Expansion into more international markets  </a:t>
                      </a:r>
                      <a:endParaRPr lang="en-US" sz="12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200" dirty="0">
                          <a:solidFill>
                            <a:schemeClr val="bg1"/>
                          </a:solidFill>
                          <a:effectLst/>
                          <a:latin typeface="Times New Roman"/>
                          <a:ea typeface="Calibri"/>
                          <a:cs typeface="Times New Roman"/>
                        </a:rPr>
                        <a:t>Partnership with tech companies for innovation</a:t>
                      </a:r>
                      <a:endParaRPr lang="en-US" sz="1200" dirty="0">
                        <a:solidFill>
                          <a:schemeClr val="bg1"/>
                        </a:solidFill>
                        <a:effectLst/>
                        <a:latin typeface="Calibri"/>
                        <a:ea typeface="Calibri"/>
                        <a:cs typeface="Times New Roman"/>
                      </a:endParaRPr>
                    </a:p>
                    <a:p>
                      <a:pPr marL="342900" marR="0" lvl="0" indent="-342900">
                        <a:lnSpc>
                          <a:spcPct val="150000"/>
                        </a:lnSpc>
                        <a:spcBef>
                          <a:spcPts val="0"/>
                        </a:spcBef>
                        <a:spcAft>
                          <a:spcPts val="800"/>
                        </a:spcAft>
                        <a:buFont typeface="Symbol"/>
                        <a:buChar char=""/>
                      </a:pPr>
                      <a:r>
                        <a:rPr lang="en-US" sz="1200" dirty="0">
                          <a:solidFill>
                            <a:schemeClr val="bg1"/>
                          </a:solidFill>
                          <a:effectLst/>
                          <a:latin typeface="Times New Roman"/>
                          <a:ea typeface="Calibri"/>
                          <a:cs typeface="Times New Roman"/>
                        </a:rPr>
                        <a:t>Integrate advanced computing technologies in processes and products</a:t>
                      </a:r>
                      <a:endParaRPr lang="en-US" sz="1200" dirty="0">
                        <a:solidFill>
                          <a:schemeClr val="bg1"/>
                        </a:solidFill>
                        <a:effectLst/>
                        <a:latin typeface="Calibri"/>
                        <a:ea typeface="Calibri"/>
                        <a:cs typeface="Times New Roman"/>
                      </a:endParaRPr>
                    </a:p>
                  </a:txBody>
                  <a:tcPr marL="55297" marR="55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800"/>
                        </a:spcAft>
                      </a:pPr>
                      <a:r>
                        <a:rPr lang="en-US" sz="1600" b="0" dirty="0">
                          <a:solidFill>
                            <a:srgbClr val="00B0F0"/>
                          </a:solidFill>
                          <a:effectLst/>
                          <a:latin typeface="Times New Roman"/>
                          <a:ea typeface="Calibri"/>
                          <a:cs typeface="Times New Roman"/>
                        </a:rPr>
                        <a:t>Threats </a:t>
                      </a:r>
                      <a:endParaRPr lang="en-US" sz="1600" b="0" dirty="0">
                        <a:solidFill>
                          <a:srgbClr val="00B0F0"/>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Intense competition</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Disruptive potential from emerging new technologies</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Ongoing governmental promotion of public transport </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400" dirty="0">
                          <a:solidFill>
                            <a:schemeClr val="bg1"/>
                          </a:solidFill>
                          <a:effectLst/>
                          <a:latin typeface="Times New Roman"/>
                          <a:ea typeface="Calibri"/>
                          <a:cs typeface="Times New Roman"/>
                        </a:rPr>
                        <a:t>No regular launch of innovative products</a:t>
                      </a:r>
                      <a:endParaRPr lang="en-US" sz="1400" dirty="0">
                        <a:solidFill>
                          <a:schemeClr val="bg1"/>
                        </a:solidFill>
                        <a:effectLst/>
                        <a:latin typeface="Calibri"/>
                        <a:ea typeface="Calibri"/>
                        <a:cs typeface="Times New Roman"/>
                      </a:endParaRPr>
                    </a:p>
                    <a:p>
                      <a:pPr marL="342900" marR="0" lvl="0" indent="-342900">
                        <a:lnSpc>
                          <a:spcPct val="107000"/>
                        </a:lnSpc>
                        <a:spcBef>
                          <a:spcPts val="0"/>
                        </a:spcBef>
                        <a:spcAft>
                          <a:spcPts val="800"/>
                        </a:spcAft>
                        <a:buFont typeface="Symbol"/>
                        <a:buChar char=""/>
                      </a:pPr>
                      <a:r>
                        <a:rPr lang="en-US" sz="1200" dirty="0">
                          <a:solidFill>
                            <a:schemeClr val="bg1"/>
                          </a:solidFill>
                          <a:effectLst/>
                          <a:latin typeface="Times New Roman"/>
                          <a:ea typeface="Calibri"/>
                          <a:cs typeface="Times New Roman"/>
                        </a:rPr>
                        <a:t> </a:t>
                      </a:r>
                      <a:endParaRPr lang="en-US" sz="1200" dirty="0">
                        <a:solidFill>
                          <a:schemeClr val="bg1"/>
                        </a:solidFill>
                        <a:effectLst/>
                        <a:latin typeface="Calibri"/>
                        <a:ea typeface="Calibri"/>
                        <a:cs typeface="Times New Roman"/>
                      </a:endParaRPr>
                    </a:p>
                  </a:txBody>
                  <a:tcPr marL="55297" marR="55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4341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dirty="0">
                <a:latin typeface="Times New Roman" pitchFamily="18" charset="0"/>
                <a:cs typeface="Times New Roman" pitchFamily="18" charset="0"/>
              </a:rPr>
              <a:t>Conclusion and Future of Organization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pPr algn="just">
              <a:lnSpc>
                <a:spcPct val="150000"/>
              </a:lnSpc>
              <a:defRPr/>
            </a:pPr>
            <a:r>
              <a:rPr lang="en-US" sz="2000" dirty="0" smtClean="0">
                <a:cs typeface="Times New Roman" pitchFamily="18" charset="0"/>
              </a:rPr>
              <a:t>General </a:t>
            </a:r>
            <a:r>
              <a:rPr lang="en-US" sz="2000" dirty="0">
                <a:cs typeface="Times New Roman" pitchFamily="18" charset="0"/>
              </a:rPr>
              <a:t>Motors Company is a leading company in the automotive industry. </a:t>
            </a:r>
            <a:endParaRPr lang="en-US" sz="2000" dirty="0" smtClean="0">
              <a:cs typeface="Times New Roman" pitchFamily="18" charset="0"/>
            </a:endParaRPr>
          </a:p>
          <a:p>
            <a:pPr algn="just">
              <a:lnSpc>
                <a:spcPct val="150000"/>
              </a:lnSpc>
              <a:defRPr/>
            </a:pPr>
            <a:r>
              <a:rPr lang="en-US" sz="2000" dirty="0" smtClean="0">
                <a:cs typeface="Times New Roman" pitchFamily="18" charset="0"/>
              </a:rPr>
              <a:t>The </a:t>
            </a:r>
            <a:r>
              <a:rPr lang="en-US" sz="2000" dirty="0">
                <a:cs typeface="Times New Roman" pitchFamily="18" charset="0"/>
              </a:rPr>
              <a:t>company has a strong heritage supported by over one century of organizational experience. </a:t>
            </a:r>
            <a:endParaRPr lang="en-US" sz="2000" dirty="0" smtClean="0">
              <a:cs typeface="Times New Roman" pitchFamily="18" charset="0"/>
            </a:endParaRPr>
          </a:p>
          <a:p>
            <a:pPr algn="just">
              <a:lnSpc>
                <a:spcPct val="150000"/>
              </a:lnSpc>
              <a:defRPr/>
            </a:pPr>
            <a:r>
              <a:rPr lang="en-US" sz="2000" dirty="0" smtClean="0">
                <a:cs typeface="Times New Roman" pitchFamily="18" charset="0"/>
              </a:rPr>
              <a:t>GMs </a:t>
            </a:r>
            <a:r>
              <a:rPr lang="en-US" sz="2000" dirty="0">
                <a:cs typeface="Times New Roman" pitchFamily="18" charset="0"/>
              </a:rPr>
              <a:t>business model is rich and balanced for sustainability. </a:t>
            </a:r>
            <a:endParaRPr lang="en-US" sz="2000" dirty="0" smtClean="0">
              <a:cs typeface="Times New Roman" pitchFamily="18" charset="0"/>
            </a:endParaRPr>
          </a:p>
          <a:p>
            <a:pPr algn="just">
              <a:lnSpc>
                <a:spcPct val="150000"/>
              </a:lnSpc>
              <a:defRPr/>
            </a:pPr>
            <a:r>
              <a:rPr lang="en-US" sz="2000" dirty="0" smtClean="0">
                <a:cs typeface="Times New Roman" pitchFamily="18" charset="0"/>
              </a:rPr>
              <a:t>The </a:t>
            </a:r>
            <a:r>
              <a:rPr lang="en-US" sz="2000" dirty="0">
                <a:cs typeface="Times New Roman" pitchFamily="18" charset="0"/>
              </a:rPr>
              <a:t>financial ratios are one of the main measurement and control mechanism. </a:t>
            </a:r>
            <a:endParaRPr lang="en-US" sz="2000" dirty="0" smtClean="0">
              <a:cs typeface="Times New Roman" pitchFamily="18" charset="0"/>
            </a:endParaRPr>
          </a:p>
          <a:p>
            <a:pPr algn="just">
              <a:lnSpc>
                <a:spcPct val="150000"/>
              </a:lnSpc>
              <a:defRPr/>
            </a:pPr>
            <a:r>
              <a:rPr lang="en-US" sz="2000" dirty="0" smtClean="0">
                <a:cs typeface="Times New Roman" pitchFamily="18" charset="0"/>
              </a:rPr>
              <a:t>GM </a:t>
            </a:r>
            <a:r>
              <a:rPr lang="en-US" sz="2000" dirty="0">
                <a:cs typeface="Times New Roman" pitchFamily="18" charset="0"/>
              </a:rPr>
              <a:t>is profitable but weak in liquidity and cash flow which should be the areas of focus. </a:t>
            </a:r>
            <a:endParaRPr lang="en-US" sz="2000" dirty="0" smtClean="0">
              <a:cs typeface="Times New Roman" pitchFamily="18" charset="0"/>
            </a:endParaRPr>
          </a:p>
          <a:p>
            <a:pPr algn="just">
              <a:lnSpc>
                <a:spcPct val="150000"/>
              </a:lnSpc>
              <a:defRPr/>
            </a:pPr>
            <a:r>
              <a:rPr lang="en-US" sz="2000" dirty="0" smtClean="0">
                <a:cs typeface="Times New Roman" pitchFamily="18" charset="0"/>
              </a:rPr>
              <a:t>The </a:t>
            </a:r>
            <a:r>
              <a:rPr lang="en-US" sz="2000" dirty="0">
                <a:cs typeface="Times New Roman" pitchFamily="18" charset="0"/>
              </a:rPr>
              <a:t>company uses several strategies (grand and intensive growth strategies) for growth, competitiveness, stability, profitability and defense. </a:t>
            </a:r>
            <a:endParaRPr lang="en-US" sz="2000" dirty="0" smtClean="0">
              <a:cs typeface="Times New Roman" pitchFamily="18" charset="0"/>
            </a:endParaRPr>
          </a:p>
          <a:p>
            <a:pPr algn="just">
              <a:lnSpc>
                <a:spcPct val="150000"/>
              </a:lnSpc>
              <a:defRPr/>
            </a:pPr>
            <a:r>
              <a:rPr lang="en-US" sz="2000" dirty="0" smtClean="0">
                <a:cs typeface="Times New Roman" pitchFamily="18" charset="0"/>
              </a:rPr>
              <a:t>Some </a:t>
            </a:r>
            <a:r>
              <a:rPr lang="en-US" sz="2000" dirty="0">
                <a:cs typeface="Times New Roman" pitchFamily="18" charset="0"/>
              </a:rPr>
              <a:t>of the strategies include </a:t>
            </a:r>
            <a:endParaRPr lang="en-US" sz="2000" dirty="0" smtClean="0">
              <a:cs typeface="Times New Roman" pitchFamily="18" charset="0"/>
            </a:endParaRPr>
          </a:p>
          <a:p>
            <a:pPr lvl="1" algn="just">
              <a:lnSpc>
                <a:spcPct val="150000"/>
              </a:lnSpc>
              <a:defRPr/>
            </a:pPr>
            <a:r>
              <a:rPr lang="en-US" sz="1600" dirty="0" smtClean="0">
                <a:cs typeface="Times New Roman" pitchFamily="18" charset="0"/>
              </a:rPr>
              <a:t>Acquisitions </a:t>
            </a:r>
            <a:r>
              <a:rPr lang="en-US" sz="1600" dirty="0">
                <a:cs typeface="Times New Roman" pitchFamily="18" charset="0"/>
              </a:rPr>
              <a:t>and joint ventures, Partnerships and strategic alliances, Consolidation such as restructuring and reorganization, </a:t>
            </a:r>
            <a:endParaRPr lang="en-US" sz="1600" dirty="0" smtClean="0">
              <a:cs typeface="Times New Roman" pitchFamily="18" charset="0"/>
            </a:endParaRPr>
          </a:p>
          <a:p>
            <a:pPr lvl="1" algn="just">
              <a:lnSpc>
                <a:spcPct val="150000"/>
              </a:lnSpc>
              <a:defRPr/>
            </a:pPr>
            <a:r>
              <a:rPr lang="en-US" sz="1600" dirty="0" smtClean="0">
                <a:cs typeface="Times New Roman" pitchFamily="18" charset="0"/>
              </a:rPr>
              <a:t>Broad </a:t>
            </a:r>
            <a:r>
              <a:rPr lang="en-US" sz="1600" dirty="0">
                <a:cs typeface="Times New Roman" pitchFamily="18" charset="0"/>
              </a:rPr>
              <a:t>differentiation, Integration (vertical and horizontal), Co-operation and collaborations, Internationalization of research and production operations. </a:t>
            </a:r>
            <a:endParaRPr lang="en-US" sz="2000" dirty="0"/>
          </a:p>
        </p:txBody>
      </p:sp>
    </p:spTree>
    <p:extLst>
      <p:ext uri="{BB962C8B-B14F-4D97-AF65-F5344CB8AC3E}">
        <p14:creationId xmlns:p14="http://schemas.microsoft.com/office/powerpoint/2010/main" val="1981772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style>
          <a:lnRef idx="2">
            <a:schemeClr val="dk1"/>
          </a:lnRef>
          <a:fillRef idx="1">
            <a:schemeClr val="lt1"/>
          </a:fillRef>
          <a:effectRef idx="0">
            <a:schemeClr val="dk1"/>
          </a:effectRef>
          <a:fontRef idx="minor">
            <a:schemeClr val="dk1"/>
          </a:fontRef>
        </p:style>
        <p:txBody>
          <a:bodyPr>
            <a:noAutofit/>
          </a:bodyPr>
          <a:lstStyle/>
          <a:p>
            <a:pPr algn="ctr">
              <a:defRPr/>
            </a:pPr>
            <a:r>
              <a:rPr lang="en-US" sz="3200" b="1" dirty="0" smtClean="0">
                <a:latin typeface="Times New Roman" pitchFamily="18" charset="0"/>
                <a:cs typeface="Times New Roman" pitchFamily="18" charset="0"/>
              </a:rPr>
              <a:t>References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1447800"/>
            <a:ext cx="8933688" cy="5410200"/>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marR="0">
              <a:lnSpc>
                <a:spcPct val="107000"/>
              </a:lnSpc>
              <a:spcBef>
                <a:spcPts val="0"/>
              </a:spcBef>
              <a:spcAft>
                <a:spcPts val="800"/>
              </a:spcAft>
            </a:pPr>
            <a:r>
              <a:rPr lang="en-US" sz="1800" dirty="0"/>
              <a:t>CFinance.yahoo.com (2020). General Motors Company (GM?P=GM) Accessed from:  </a:t>
            </a:r>
            <a:r>
              <a:rPr lang="en-US" sz="1800" dirty="0" smtClean="0"/>
              <a:t>	https</a:t>
            </a:r>
            <a:r>
              <a:rPr lang="en-US" sz="1800" dirty="0"/>
              <a:t>://finance.yahoo.com/quote/GM%3FP%3DGM/</a:t>
            </a:r>
          </a:p>
          <a:p>
            <a:pPr marL="0" marR="0">
              <a:lnSpc>
                <a:spcPct val="107000"/>
              </a:lnSpc>
              <a:spcBef>
                <a:spcPts val="0"/>
              </a:spcBef>
              <a:spcAft>
                <a:spcPts val="800"/>
              </a:spcAft>
            </a:pPr>
            <a:r>
              <a:rPr lang="en-US" sz="1800" dirty="0"/>
              <a:t>Finance.yahoo.com (2020). Key statistics. Accessed from:  </a:t>
            </a:r>
            <a:r>
              <a:rPr lang="en-US" sz="1800" dirty="0" smtClean="0"/>
              <a:t>	https</a:t>
            </a:r>
            <a:r>
              <a:rPr lang="en-US" sz="1800" dirty="0"/>
              <a:t>://finance.yahoo.com/quote/F/key-statistics/</a:t>
            </a:r>
          </a:p>
          <a:p>
            <a:pPr marL="0" marR="0">
              <a:lnSpc>
                <a:spcPct val="107000"/>
              </a:lnSpc>
              <a:spcBef>
                <a:spcPts val="0"/>
              </a:spcBef>
              <a:spcAft>
                <a:spcPts val="800"/>
              </a:spcAft>
            </a:pPr>
            <a:r>
              <a:rPr lang="en-US" sz="1800" dirty="0"/>
              <a:t>Gm.com (2020). About GM. Accessed from: https://www.gm.com</a:t>
            </a:r>
          </a:p>
          <a:p>
            <a:pPr marL="0" marR="0">
              <a:lnSpc>
                <a:spcPct val="107000"/>
              </a:lnSpc>
              <a:spcBef>
                <a:spcPts val="0"/>
              </a:spcBef>
              <a:spcAft>
                <a:spcPts val="800"/>
              </a:spcAft>
            </a:pPr>
            <a:r>
              <a:rPr lang="en-US" sz="1800" dirty="0"/>
              <a:t>Reuters.com (2020). General Motors Company GM. Accessed from:  </a:t>
            </a:r>
            <a:r>
              <a:rPr lang="en-US" sz="1800" dirty="0" smtClean="0"/>
              <a:t>	https</a:t>
            </a:r>
            <a:r>
              <a:rPr lang="en-US" sz="1800" dirty="0"/>
              <a:t>://www.reuters.com/companies/GM.N</a:t>
            </a:r>
          </a:p>
          <a:p>
            <a:pPr marL="0" marR="0">
              <a:lnSpc>
                <a:spcPct val="107000"/>
              </a:lnSpc>
              <a:spcBef>
                <a:spcPts val="0"/>
              </a:spcBef>
              <a:spcAft>
                <a:spcPts val="800"/>
              </a:spcAft>
            </a:pPr>
            <a:r>
              <a:rPr lang="en-US" sz="1800" dirty="0"/>
              <a:t>Sec.gov (2020). General Motors Company. Accessed from:  </a:t>
            </a:r>
            <a:r>
              <a:rPr lang="en-US" sz="1800" dirty="0" smtClean="0"/>
              <a:t>	</a:t>
            </a:r>
            <a:r>
              <a:rPr lang="en-US" sz="1800" dirty="0" smtClean="0">
                <a:hlinkClick r:id="rId3"/>
              </a:rPr>
              <a:t>https</a:t>
            </a:r>
            <a:r>
              <a:rPr lang="en-US" sz="1800" dirty="0">
                <a:hlinkClick r:id="rId3"/>
              </a:rPr>
              <a:t>://</a:t>
            </a:r>
            <a:r>
              <a:rPr lang="en-US" sz="1800" dirty="0" smtClean="0">
                <a:hlinkClick r:id="rId3"/>
              </a:rPr>
              <a:t>www.sec.gov/Archives/edgar/data/1467858/000146785819000033/gm201810</a:t>
            </a:r>
            <a:r>
              <a:rPr lang="en-US" sz="1800" dirty="0" smtClean="0"/>
              <a:t>	k.htm</a:t>
            </a:r>
            <a:endParaRPr lang="en-US" sz="1800" dirty="0"/>
          </a:p>
          <a:p>
            <a:pPr marL="0" marR="0">
              <a:lnSpc>
                <a:spcPct val="107000"/>
              </a:lnSpc>
              <a:spcBef>
                <a:spcPts val="0"/>
              </a:spcBef>
              <a:spcAft>
                <a:spcPts val="800"/>
              </a:spcAft>
            </a:pPr>
            <a:endParaRPr lang="en-US" sz="2400" dirty="0"/>
          </a:p>
        </p:txBody>
      </p:sp>
    </p:spTree>
    <p:extLst>
      <p:ext uri="{BB962C8B-B14F-4D97-AF65-F5344CB8AC3E}">
        <p14:creationId xmlns:p14="http://schemas.microsoft.com/office/powerpoint/2010/main" val="3304654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5749</TotalTime>
  <Words>2634</Words>
  <Application>Microsoft Office PowerPoint</Application>
  <PresentationFormat>On-screen Show (4:3)</PresentationFormat>
  <Paragraphs>475</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Solstice</vt:lpstr>
      <vt:lpstr>Strategic Plan: General Motors Company (GMC) </vt:lpstr>
      <vt:lpstr>Introduction to the Organization </vt:lpstr>
      <vt:lpstr>Introduction to the Organization…cont.. </vt:lpstr>
      <vt:lpstr>Introduction to the Organization…cont.. </vt:lpstr>
      <vt:lpstr>Introduction to the Organization…cont.. </vt:lpstr>
      <vt:lpstr>Industry &amp; competitors </vt:lpstr>
      <vt:lpstr>Measurement and control system </vt:lpstr>
      <vt:lpstr>Comparison of selected financial ratios for GMC and Ford Motors </vt:lpstr>
      <vt:lpstr>Assorted financial ratios</vt:lpstr>
      <vt:lpstr>Assorted financial ratios…cont.. </vt:lpstr>
      <vt:lpstr>Analysis of Organization </vt:lpstr>
      <vt:lpstr>Analysis of Organization…cont.. </vt:lpstr>
      <vt:lpstr>SWOT Analysis </vt:lpstr>
      <vt:lpstr>Conclusion and Future of Organization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in Saudi Arabia</dc:title>
  <dc:creator>ksu</dc:creator>
  <cp:lastModifiedBy>Winston</cp:lastModifiedBy>
  <cp:revision>417</cp:revision>
  <cp:lastPrinted>2015-09-06T06:56:16Z</cp:lastPrinted>
  <dcterms:created xsi:type="dcterms:W3CDTF">2006-08-16T00:00:00Z</dcterms:created>
  <dcterms:modified xsi:type="dcterms:W3CDTF">2020-04-27T12:57:13Z</dcterms:modified>
</cp:coreProperties>
</file>